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3936" r:id="rId2"/>
    <p:sldId id="1469" r:id="rId3"/>
    <p:sldId id="1470" r:id="rId4"/>
    <p:sldId id="1503" r:id="rId5"/>
    <p:sldId id="1496" r:id="rId6"/>
    <p:sldId id="1474" r:id="rId7"/>
    <p:sldId id="1498" r:id="rId8"/>
    <p:sldId id="1536" r:id="rId9"/>
    <p:sldId id="1537" r:id="rId10"/>
    <p:sldId id="1477" r:id="rId11"/>
    <p:sldId id="426" r:id="rId12"/>
    <p:sldId id="411" r:id="rId13"/>
    <p:sldId id="427" r:id="rId14"/>
    <p:sldId id="412" r:id="rId15"/>
    <p:sldId id="424" r:id="rId16"/>
    <p:sldId id="1509" r:id="rId17"/>
    <p:sldId id="1510" r:id="rId18"/>
    <p:sldId id="3964" r:id="rId19"/>
    <p:sldId id="1511" r:id="rId20"/>
    <p:sldId id="1512" r:id="rId21"/>
    <p:sldId id="1513" r:id="rId22"/>
    <p:sldId id="1514" r:id="rId23"/>
    <p:sldId id="1515" r:id="rId24"/>
    <p:sldId id="1516" r:id="rId25"/>
    <p:sldId id="1517" r:id="rId26"/>
    <p:sldId id="1518" r:id="rId27"/>
    <p:sldId id="1519" r:id="rId28"/>
    <p:sldId id="1520" r:id="rId29"/>
    <p:sldId id="1535" r:id="rId30"/>
    <p:sldId id="3959" r:id="rId31"/>
    <p:sldId id="1521" r:id="rId32"/>
    <p:sldId id="1522" r:id="rId33"/>
    <p:sldId id="1524" r:id="rId34"/>
    <p:sldId id="1523" r:id="rId35"/>
    <p:sldId id="1525" r:id="rId36"/>
    <p:sldId id="1526" r:id="rId37"/>
    <p:sldId id="1527" r:id="rId38"/>
    <p:sldId id="1528" r:id="rId39"/>
    <p:sldId id="1539" r:id="rId40"/>
    <p:sldId id="1530" r:id="rId41"/>
    <p:sldId id="1529" r:id="rId42"/>
    <p:sldId id="1531" r:id="rId43"/>
    <p:sldId id="1532" r:id="rId44"/>
    <p:sldId id="1533" r:id="rId45"/>
    <p:sldId id="1534" r:id="rId46"/>
    <p:sldId id="3875" r:id="rId47"/>
    <p:sldId id="3962" r:id="rId48"/>
    <p:sldId id="3963" r:id="rId49"/>
    <p:sldId id="3960" r:id="rId50"/>
    <p:sldId id="1478" r:id="rId51"/>
    <p:sldId id="1506" r:id="rId52"/>
    <p:sldId id="1507" r:id="rId53"/>
    <p:sldId id="1479" r:id="rId54"/>
    <p:sldId id="3961" r:id="rId55"/>
    <p:sldId id="1448" r:id="rId56"/>
    <p:sldId id="1449" r:id="rId57"/>
    <p:sldId id="1450" r:id="rId58"/>
    <p:sldId id="1451" r:id="rId59"/>
    <p:sldId id="1452" r:id="rId60"/>
    <p:sldId id="1485" r:id="rId61"/>
    <p:sldId id="1486" r:id="rId62"/>
    <p:sldId id="1487" r:id="rId63"/>
    <p:sldId id="1501" r:id="rId64"/>
    <p:sldId id="1499" r:id="rId65"/>
    <p:sldId id="1488" r:id="rId66"/>
    <p:sldId id="1489" r:id="rId67"/>
    <p:sldId id="1504" r:id="rId68"/>
    <p:sldId id="1490" r:id="rId69"/>
    <p:sldId id="1505" r:id="rId70"/>
    <p:sldId id="1502" r:id="rId71"/>
    <p:sldId id="1491" r:id="rId72"/>
    <p:sldId id="1492" r:id="rId73"/>
    <p:sldId id="1540" r:id="rId74"/>
    <p:sldId id="1464" r:id="rId75"/>
    <p:sldId id="1465" r:id="rId76"/>
    <p:sldId id="1538" r:id="rId77"/>
    <p:sldId id="1466" r:id="rId78"/>
    <p:sldId id="1494" r:id="rId79"/>
    <p:sldId id="1495" r:id="rId80"/>
    <p:sldId id="1467" r:id="rId81"/>
    <p:sldId id="1468" r:id="rId82"/>
    <p:sldId id="3957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" initials="M" lastIdx="1" clrIdx="0">
    <p:extLst>
      <p:ext uri="{19B8F6BF-5375-455C-9EA6-DF929625EA0E}">
        <p15:presenceInfo xmlns:p15="http://schemas.microsoft.com/office/powerpoint/2012/main" userId="a52a012fad543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9694" autoAdjust="0"/>
  </p:normalViewPr>
  <p:slideViewPr>
    <p:cSldViewPr snapToGrid="0" snapToObjects="1">
      <p:cViewPr varScale="1">
        <p:scale>
          <a:sx n="111" d="100"/>
          <a:sy n="111" d="100"/>
        </p:scale>
        <p:origin x="331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87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646743A-A0E2-5F97-5668-C4E7E3EFC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C17D62-1638-404C-AD3F-39551532EA60}" type="slidenum">
              <a:rPr lang="en-US" altLang="en-US"/>
              <a:pPr/>
              <a:t>0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FD4AEB5-1185-E6A8-49E9-B346F97E5B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963" y="698500"/>
            <a:ext cx="6189662" cy="3482975"/>
          </a:xfrm>
          <a:ln w="12700" cap="flat"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87A88F9-DEE2-EF7D-3E25-DDB14E8F0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noFill/>
        </p:spPr>
        <p:txBody>
          <a:bodyPr lIns="93945" tIns="46973" rIns="93945" bIns="46973"/>
          <a:lstStyle/>
          <a:p>
            <a:pPr defTabSz="963613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88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 hasCustomPrompt="1"/>
          </p:nvPr>
        </p:nvSpPr>
        <p:spPr>
          <a:xfrm>
            <a:off x="2289429" y="97268"/>
            <a:ext cx="4565145" cy="387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575" b="1" spc="-85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MAIN TITLE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1789275" y="458053"/>
            <a:ext cx="5565453" cy="2411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788" b="0" baseline="0">
                <a:solidFill>
                  <a:schemeClr val="accent6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Add your </a:t>
            </a:r>
            <a:r>
              <a:rPr lang="en-US" dirty="0"/>
              <a:t>subtext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5548" y="732297"/>
            <a:ext cx="65913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6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 hasCustomPrompt="1"/>
          </p:nvPr>
        </p:nvSpPr>
        <p:spPr>
          <a:xfrm>
            <a:off x="2289429" y="97268"/>
            <a:ext cx="4565145" cy="387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575" b="1" spc="-85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MAIN TITLE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1789275" y="458053"/>
            <a:ext cx="5565453" cy="2411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788" b="0" baseline="0">
                <a:solidFill>
                  <a:schemeClr val="accent6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675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Add your </a:t>
            </a:r>
            <a:r>
              <a:rPr lang="en-US" dirty="0"/>
              <a:t>subtext here</a:t>
            </a:r>
          </a:p>
        </p:txBody>
      </p:sp>
    </p:spTree>
    <p:extLst>
      <p:ext uri="{BB962C8B-B14F-4D97-AF65-F5344CB8AC3E}">
        <p14:creationId xmlns:p14="http://schemas.microsoft.com/office/powerpoint/2010/main" val="4086024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1163" y="1070373"/>
            <a:ext cx="8261350" cy="3501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307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0531BA6-4245-C0CD-F634-B8C0E394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71693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0C1C4-F588-00D4-6615-2E32F5F0C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91865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6CE0FA-1BBD-6AB3-8246-B6B41F655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565588" y="4871693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8C8C8C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06856F9-D334-46FF-99D0-E2BBC6C2E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988" y="10595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88" y="119541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918CB-35D4-FEBD-D3AF-E20FCF248079}"/>
              </a:ext>
            </a:extLst>
          </p:cNvPr>
          <p:cNvSpPr txBox="1"/>
          <p:nvPr userDrawn="1"/>
        </p:nvSpPr>
        <p:spPr>
          <a:xfrm>
            <a:off x="1154853" y="4822105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Copyright by Michael S. Watson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39DA4-0B94-63F0-625C-8F7007F44815}"/>
              </a:ext>
            </a:extLst>
          </p:cNvPr>
          <p:cNvSpPr txBox="1"/>
          <p:nvPr userDrawn="1"/>
        </p:nvSpPr>
        <p:spPr>
          <a:xfrm>
            <a:off x="453533" y="4840856"/>
            <a:ext cx="5226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06856F9-D334-46FF-99D0-E2BBC6C2ECDB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n1upFDGRdfc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n1upFDGRdfc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n1upFDGRdfc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n1upFDGRdfc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upFDGRdfc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T12i5Jgv80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chicagotribune.com/business/ct-biz-0512-stub-hub--20130512,0,3675593.story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rnesandnoble.com/c/viktor-mayer-schonberger" TargetMode="External"/><Relationship Id="rId2" Type="http://schemas.openxmlformats.org/officeDocument/2006/relationships/hyperlink" Target="http://www.barnesandnoble.com/w/big-data-viktor-mayer-schonberger/1112366621?ean=978054400269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arnesandnoble.com/c/kenneth-niel-cuki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5A5C7B2-A642-8F22-A5EC-2876A65872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Revenue Management and </a:t>
            </a:r>
            <a:br>
              <a:rPr lang="en-US" alt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Price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73612732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Revenue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Pricing tools– how does demand change with prices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Forecasting tools– what is the expected demand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Inventory tools– how much inventory to make available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Yield management– how much to allocate to different groups  (this is what you did in Game 3)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5988" y="1191399"/>
            <a:ext cx="8229600" cy="1380351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D8C6-DF88-469E-AE7C-EB694E2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Price Optimization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51109" y="305053"/>
            <a:ext cx="5565453" cy="498290"/>
          </a:xfrm>
        </p:spPr>
        <p:txBody>
          <a:bodyPr>
            <a:normAutofit/>
          </a:bodyPr>
          <a:lstStyle/>
          <a:p>
            <a:r>
              <a:rPr lang="en-US" sz="2000" dirty="0"/>
              <a:t>What is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38FC3-D012-4FFF-A59D-B51EFA02B27A}"/>
              </a:ext>
            </a:extLst>
          </p:cNvPr>
          <p:cNvSpPr txBox="1"/>
          <p:nvPr/>
        </p:nvSpPr>
        <p:spPr>
          <a:xfrm>
            <a:off x="1458410" y="2817158"/>
            <a:ext cx="3654160" cy="196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How it works?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Quantity Demanded or Share is estimated/modeled as a function of price or markup 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Price becomes the decision variables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Out of market pricing usually through conjoint analysis (is a survey-based statistical technique used in market research that helps determine how people value different attributes that make up an individual product or service)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4B623-3C25-4A06-A062-6E738E85B8D6}"/>
              </a:ext>
            </a:extLst>
          </p:cNvPr>
          <p:cNvSpPr txBox="1"/>
          <p:nvPr/>
        </p:nvSpPr>
        <p:spPr>
          <a:xfrm>
            <a:off x="5200995" y="2852544"/>
            <a:ext cx="3606025" cy="103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Key consideration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Cost allocation uncertainty 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Cost volatility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Margin rate, margin dollar, volume and sales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7273" y="787235"/>
            <a:ext cx="6074683" cy="102842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Price optimization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is the use of mathematical analysis by a company to determine how customers will respond to different prices for its products and services through different channels” (Wiki)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9992" y="1815785"/>
            <a:ext cx="6317759" cy="10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Approach developed for industries such as Retail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Each product is made available at a single price to a cohort of customers with different “willingness to pay”. </a:t>
            </a:r>
          </a:p>
          <a:p>
            <a:pPr marL="160735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Goal to maximize revenue or margin by finding optimal price to charge the overall market in order to maximize return</a:t>
            </a:r>
          </a:p>
        </p:txBody>
      </p:sp>
    </p:spTree>
    <p:extLst>
      <p:ext uri="{BB962C8B-B14F-4D97-AF65-F5344CB8AC3E}">
        <p14:creationId xmlns:p14="http://schemas.microsoft.com/office/powerpoint/2010/main" val="9816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9594-F2B0-4336-9749-C52221F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Models- Advanced (Not covered in class)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0245" y="1397730"/>
            <a:ext cx="5603512" cy="259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b="1" dirty="0">
                <a:solidFill>
                  <a:schemeClr val="accent6"/>
                </a:solidFill>
              </a:rPr>
              <a:t>Pricing models are usually constructed as a parametric model</a:t>
            </a:r>
          </a:p>
          <a:p>
            <a:pPr marL="417872" lvl="1" indent="-160735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Simple initial setup, yet takes extensive time to improve even marginally </a:t>
            </a:r>
          </a:p>
          <a:p>
            <a:pPr marL="417872" lvl="1" indent="-160735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Coefficient are very important (really important), so are the residuals (~errors).</a:t>
            </a:r>
          </a:p>
          <a:p>
            <a:pPr marL="417872" lvl="1" indent="-160735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Multicollinearity (variables that are highly correlated with each other) shall be dealt with (usually with manual variable selection rather than Lasso or similar)</a:t>
            </a:r>
          </a:p>
          <a:p>
            <a:pPr marL="675008" lvl="2" indent="-160735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Correlation matrix is closely reviewed (manually drop one of the highly correlated covariates)– </a:t>
            </a:r>
            <a:r>
              <a:rPr lang="en-US" sz="1200" i="1" dirty="0"/>
              <a:t>Season and Temperature</a:t>
            </a:r>
          </a:p>
          <a:p>
            <a:pPr marL="675008" lvl="2" indent="-160735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Variance inflated factor (VIF) * stats commonly studied (VIF&lt;~4 unless otherwise concluded based on model stats)</a:t>
            </a:r>
          </a:p>
        </p:txBody>
      </p:sp>
    </p:spTree>
    <p:extLst>
      <p:ext uri="{BB962C8B-B14F-4D97-AF65-F5344CB8AC3E}">
        <p14:creationId xmlns:p14="http://schemas.microsoft.com/office/powerpoint/2010/main" val="3935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9594-F2B0-4336-9749-C52221F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Models- Advanced (not covered in class)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0244" y="1404944"/>
            <a:ext cx="5852138" cy="256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b="1" dirty="0">
                <a:solidFill>
                  <a:schemeClr val="accent6"/>
                </a:solidFill>
              </a:rPr>
              <a:t>Commonly included covariates (B2B differs from B2C, by channel type, and by industry)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Own price or markup, Competitor price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Own price other items/category average (cannibalization possibility)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Marketing mix (promo price, advertisement, etc.)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Assortment and Pricing cohort (modeled separately)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Demographics and macro econ stats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Competitor count and distance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Trend and seasonality 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Customer life cycle stage and retention risk (Customer centric)</a:t>
            </a:r>
          </a:p>
          <a:p>
            <a:pPr marL="417872" lvl="1" indent="-160735">
              <a:lnSpc>
                <a:spcPct val="15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900" dirty="0"/>
              <a:t>Cost to serve  and contribution margin (modeled separately) </a:t>
            </a:r>
          </a:p>
        </p:txBody>
      </p:sp>
    </p:spTree>
    <p:extLst>
      <p:ext uri="{BB962C8B-B14F-4D97-AF65-F5344CB8AC3E}">
        <p14:creationId xmlns:p14="http://schemas.microsoft.com/office/powerpoint/2010/main" val="9916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9594-F2B0-4336-9749-C52221F6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359" y="97268"/>
            <a:ext cx="5362658" cy="387254"/>
          </a:xfrm>
        </p:spPr>
        <p:txBody>
          <a:bodyPr/>
          <a:lstStyle/>
          <a:p>
            <a:r>
              <a:rPr lang="en-US" dirty="0"/>
              <a:t>Pricing Models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13F9-9403-4893-B212-85BF2D510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Log Linear model (Semi-log Model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9394-50E8-444E-B5D9-B5B10252F8CE}"/>
              </a:ext>
            </a:extLst>
          </p:cNvPr>
          <p:cNvSpPr txBox="1"/>
          <p:nvPr/>
        </p:nvSpPr>
        <p:spPr>
          <a:xfrm>
            <a:off x="3080716" y="1948502"/>
            <a:ext cx="4004552" cy="66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13" b="1" dirty="0">
                <a:latin typeface="Gabriola" panose="04040605051002020D02" pitchFamily="82" charset="0"/>
              </a:rPr>
              <a:t>Q = e</a:t>
            </a:r>
            <a:r>
              <a:rPr lang="en-US" sz="3713" b="1" baseline="30000" dirty="0">
                <a:latin typeface="Gabriola" panose="04040605051002020D02" pitchFamily="82" charset="0"/>
              </a:rPr>
              <a:t> (ß0 +  ß1P1 + ...+</a:t>
            </a:r>
            <a:r>
              <a:rPr lang="en-US" sz="3713" b="1" dirty="0">
                <a:latin typeface="Calibri Light"/>
              </a:rPr>
              <a:t>ᵋ</a:t>
            </a:r>
            <a:r>
              <a:rPr lang="en-US" sz="3713" b="1" baseline="30000" dirty="0">
                <a:latin typeface="Gabriola" panose="04040605051002020D02" pitchFamily="82" charset="0"/>
              </a:rPr>
              <a:t>)</a:t>
            </a:r>
            <a:endParaRPr lang="en-US" sz="3713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4B0E3-0097-4381-ACF1-31CF33A5CA83}"/>
              </a:ext>
            </a:extLst>
          </p:cNvPr>
          <p:cNvSpPr txBox="1"/>
          <p:nvPr/>
        </p:nvSpPr>
        <p:spPr>
          <a:xfrm>
            <a:off x="2058733" y="1437963"/>
            <a:ext cx="50265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dirty="0"/>
          </a:p>
          <a:p>
            <a:pPr algn="ctr"/>
            <a:r>
              <a:rPr lang="en-US" sz="1350" dirty="0"/>
              <a:t>Model  ln(Q)  as a function of untransformed predictor variables</a:t>
            </a:r>
          </a:p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9366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9594-F2B0-4336-9749-C52221F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5029" indent="-225029">
              <a:spcBef>
                <a:spcPts val="675"/>
              </a:spcBef>
            </a:pPr>
            <a:r>
              <a:rPr lang="en-US" dirty="0">
                <a:latin typeface="+mj-lt"/>
              </a:rPr>
              <a:t>Optimal price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F57F6-8AF3-4C70-A33D-E3556556B9CC}"/>
              </a:ext>
            </a:extLst>
          </p:cNvPr>
          <p:cNvSpPr/>
          <p:nvPr/>
        </p:nvSpPr>
        <p:spPr>
          <a:xfrm>
            <a:off x="1543050" y="710161"/>
            <a:ext cx="537924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Optimal price (based on profitability) can then be assessed: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6323CA4-4774-4D15-8333-9E0A830A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742" y="1061688"/>
            <a:ext cx="4482317" cy="122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Price	Quantity	Revenue	Cost		Gross Profit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$10	     5		$10 * 5 = $50	$20 * 5 = $100 	$50 - $100 = ($50)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$20	     4		$20 * 4 = $80	$20 * 4 = $80 	$80 - $80 = $0</a:t>
            </a: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$30	     3		$30 * 3 = $90	$20 * 3 = $60 	$90 - $60 = $30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$40	     2		$40 * 2 = $80	$20 * 2 = $40 	$80 - $40 = $40 *</a:t>
            </a:r>
            <a:endParaRPr lang="en-US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$50	     1		$50 * 1 = $50	$20 * 1 = $20 	$50 - $20 = $30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8C337-70B5-4BEF-AC5E-2C32BD7C6604}"/>
              </a:ext>
            </a:extLst>
          </p:cNvPr>
          <p:cNvSpPr/>
          <p:nvPr/>
        </p:nvSpPr>
        <p:spPr>
          <a:xfrm>
            <a:off x="1143000" y="2488756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/>
              <a:t>True Cost is often extremely difficult/impossible to allocate at a granular level.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9C5DE-2F3D-4B20-A369-D57B2B6B74C4}"/>
              </a:ext>
            </a:extLst>
          </p:cNvPr>
          <p:cNvSpPr/>
          <p:nvPr/>
        </p:nvSpPr>
        <p:spPr>
          <a:xfrm>
            <a:off x="1968104" y="2696507"/>
            <a:ext cx="5518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350" dirty="0"/>
              <a:t>Often companies optimize for revenue and apply business rules to achieve financial targets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350" dirty="0"/>
              <a:t>Carefully designed Pricing test is usually required to observe customer price sensitivity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109601B-8E80-4A2E-B186-C329DF275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01" y="3512959"/>
            <a:ext cx="4445448" cy="130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Price	Quantity	Revenue	Cost		Gross Profit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$10	     5		$10 * 5 = $50	$20 * 5 = $100 	$50 - $100 = ($50)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$20	     4		$20 * 4 = $80	$20 * 4 = $80 	$80 - $80 = $0</a:t>
            </a: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$30	     3		$30 * 3 = $90 	$20 * 3 = $60 	$90 - $60 = $30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$40	     2		$40 * 2 = $80	$20 * 2 = $40 	$80 - $40 = $40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38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$50	     1		$50 * 1 = $50	$20 * 1 = $20 	$50 - $20 = $30</a:t>
            </a:r>
          </a:p>
        </p:txBody>
      </p:sp>
    </p:spTree>
    <p:extLst>
      <p:ext uri="{BB962C8B-B14F-4D97-AF65-F5344CB8AC3E}">
        <p14:creationId xmlns:p14="http://schemas.microsoft.com/office/powerpoint/2010/main" val="152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Pricing Tools and Forecasting– We’ll Summarize this 1-hour 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3280" y="4267623"/>
            <a:ext cx="37574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Source for this section, Talk by David </a:t>
            </a:r>
            <a:r>
              <a:rPr lang="en-US" sz="1350" dirty="0" err="1"/>
              <a:t>Simchi</a:t>
            </a:r>
            <a:r>
              <a:rPr lang="en-US" sz="1350" dirty="0"/>
              <a:t>-Levi</a:t>
            </a:r>
          </a:p>
          <a:p>
            <a:r>
              <a:rPr lang="en-US" sz="1350" dirty="0">
                <a:hlinkClick r:id="rId2"/>
              </a:rPr>
              <a:t>https://www.youtube.com/watch?v=n1upFDGRdfc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1145714"/>
            <a:ext cx="4226258" cy="31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2"/>
              </a:rPr>
              <a:t>https://www.youtube.com/watch?v=n1upFDGRdfc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FA172-A883-5818-97C8-50A134E0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" y="0"/>
            <a:ext cx="912778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91D99-5914-C71B-0886-ACA1CBD57957}"/>
              </a:ext>
            </a:extLst>
          </p:cNvPr>
          <p:cNvSpPr/>
          <p:nvPr/>
        </p:nvSpPr>
        <p:spPr>
          <a:xfrm>
            <a:off x="1427747" y="3312695"/>
            <a:ext cx="6360695" cy="127719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3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67" y="105952"/>
            <a:ext cx="6728790" cy="5046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548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-41235"/>
            <a:ext cx="6782765" cy="5087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229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22" y="0"/>
            <a:ext cx="6846984" cy="51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5" y="0"/>
            <a:ext cx="4183656" cy="36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Top 9 Romantic Destinations for Couples - Destination Deluxe">
            <a:extLst>
              <a:ext uri="{FF2B5EF4-FFF2-40B4-BE49-F238E27FC236}">
                <a16:creationId xmlns:a16="http://schemas.microsoft.com/office/drawing/2014/main" id="{E4590124-8189-D383-3BBF-30342EB0B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5" y="3203635"/>
            <a:ext cx="3150989" cy="196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4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774084" cy="5080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6871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1" y="0"/>
            <a:ext cx="6716730" cy="5037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23134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2"/>
              </a:rPr>
              <a:t>https://www.youtube.com/watch?v=n1upFDGRdfc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9" y="0"/>
            <a:ext cx="762952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2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2170"/>
            <a:ext cx="6782764" cy="5087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025E7-172D-26D6-B487-3F529DF40423}"/>
              </a:ext>
            </a:extLst>
          </p:cNvPr>
          <p:cNvSpPr txBox="1"/>
          <p:nvPr/>
        </p:nvSpPr>
        <p:spPr>
          <a:xfrm>
            <a:off x="5475738" y="963201"/>
            <a:ext cx="3332274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The project started out as an inventory problem… 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They figured out it was a pricing (and forecasting) problem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Inventory and pricing are related</a:t>
            </a:r>
          </a:p>
        </p:txBody>
      </p:sp>
    </p:spTree>
    <p:extLst>
      <p:ext uri="{BB962C8B-B14F-4D97-AF65-F5344CB8AC3E}">
        <p14:creationId xmlns:p14="http://schemas.microsoft.com/office/powerpoint/2010/main" val="392126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2"/>
              </a:rPr>
              <a:t>https://www.youtube.com/watch?v=n1upFDGRdfc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9" y="1"/>
            <a:ext cx="7463291" cy="50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3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2" y="54257"/>
            <a:ext cx="6861858" cy="5146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6285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36895"/>
            <a:ext cx="6808805" cy="5106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680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16" y="62937"/>
            <a:ext cx="6774082" cy="5080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21F87-C6E4-D07C-7962-31A5B0BECD3F}"/>
              </a:ext>
            </a:extLst>
          </p:cNvPr>
          <p:cNvSpPr txBox="1"/>
          <p:nvPr/>
        </p:nvSpPr>
        <p:spPr>
          <a:xfrm>
            <a:off x="144479" y="1941095"/>
            <a:ext cx="1162953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When you sell out, you have data on sales, not on demand… need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1570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41854"/>
            <a:ext cx="7002258" cy="5101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52650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Example from another Flash Sale Retailer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42951"/>
            <a:ext cx="5496208" cy="41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5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54" y="37796"/>
            <a:ext cx="4281912" cy="488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" y="2293223"/>
            <a:ext cx="3760458" cy="282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" y="32471"/>
            <a:ext cx="3039259" cy="227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85" y="15904"/>
            <a:ext cx="3079188" cy="230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700" y="2347188"/>
            <a:ext cx="2261532" cy="286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66907" y="4150519"/>
            <a:ext cx="3996159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You need a price for 2 for all 5 days</a:t>
            </a:r>
          </a:p>
          <a:p>
            <a:pPr algn="ctr"/>
            <a:r>
              <a:rPr lang="en-US" sz="2100" dirty="0"/>
              <a:t>Don’t show anyone</a:t>
            </a:r>
          </a:p>
        </p:txBody>
      </p:sp>
      <p:sp>
        <p:nvSpPr>
          <p:cNvPr id="2383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344176" y="334125"/>
            <a:ext cx="4518890" cy="857250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/>
            <a:r>
              <a:rPr lang="en-US" sz="2400" dirty="0">
                <a:solidFill>
                  <a:schemeClr val="accent6"/>
                </a:solidFill>
              </a:rPr>
              <a:t>5-Day, 2-People, All-Inclusive,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Luxury Cruise to Exotic Island</a:t>
            </a:r>
          </a:p>
        </p:txBody>
      </p:sp>
    </p:spTree>
    <p:extLst>
      <p:ext uri="{BB962C8B-B14F-4D97-AF65-F5344CB8AC3E}">
        <p14:creationId xmlns:p14="http://schemas.microsoft.com/office/powerpoint/2010/main" val="31948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8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8387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Example from another Flash Sale Retailer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42951"/>
            <a:ext cx="5496208" cy="41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4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24988"/>
            <a:ext cx="7025407" cy="511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04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16556"/>
            <a:ext cx="7036982" cy="5126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0274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3" y="92452"/>
            <a:ext cx="6805914" cy="4958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AF41F-A0AE-73A7-41EE-B5CBBA2666FF}"/>
              </a:ext>
            </a:extLst>
          </p:cNvPr>
          <p:cNvSpPr txBox="1"/>
          <p:nvPr/>
        </p:nvSpPr>
        <p:spPr>
          <a:xfrm>
            <a:off x="144479" y="1941095"/>
            <a:ext cx="116295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Also, worried about market share</a:t>
            </a:r>
          </a:p>
        </p:txBody>
      </p:sp>
    </p:spTree>
    <p:extLst>
      <p:ext uri="{BB962C8B-B14F-4D97-AF65-F5344CB8AC3E}">
        <p14:creationId xmlns:p14="http://schemas.microsoft.com/office/powerpoint/2010/main" val="612311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48" y="0"/>
            <a:ext cx="7059705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836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83" y="0"/>
            <a:ext cx="7029717" cy="512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7624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361"/>
            <a:ext cx="6989079" cy="5099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52F5F-9264-C5DF-D5CD-1FBB1DD4F25A}"/>
              </a:ext>
            </a:extLst>
          </p:cNvPr>
          <p:cNvSpPr txBox="1"/>
          <p:nvPr/>
        </p:nvSpPr>
        <p:spPr>
          <a:xfrm>
            <a:off x="5831405" y="3971000"/>
            <a:ext cx="239819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Merchant gets fixed amount here. If price goes down, Groupon takes that hit.</a:t>
            </a:r>
          </a:p>
        </p:txBody>
      </p:sp>
    </p:spTree>
    <p:extLst>
      <p:ext uri="{BB962C8B-B14F-4D97-AF65-F5344CB8AC3E}">
        <p14:creationId xmlns:p14="http://schemas.microsoft.com/office/powerpoint/2010/main" val="317153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83" y="0"/>
            <a:ext cx="7029717" cy="512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83780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3" y="-18558"/>
            <a:ext cx="7127528" cy="51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741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CD28-75F7-47AD-86B5-15EAD4D0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Explore vs Exploit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D135B-C553-4D0B-88E7-F251DF3B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7672"/>
            <a:ext cx="1857143" cy="282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58771-A8E6-402F-9F06-16AC8657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43" y="1161678"/>
            <a:ext cx="4343057" cy="164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EA95C-D646-433D-B418-92D795546123}"/>
              </a:ext>
            </a:extLst>
          </p:cNvPr>
          <p:cNvSpPr txBox="1"/>
          <p:nvPr/>
        </p:nvSpPr>
        <p:spPr>
          <a:xfrm>
            <a:off x="3726352" y="742950"/>
            <a:ext cx="374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Multi-Armed Bandit Problem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D9D58-FCA1-4292-89D5-47889A82440B}"/>
              </a:ext>
            </a:extLst>
          </p:cNvPr>
          <p:cNvSpPr txBox="1"/>
          <p:nvPr/>
        </p:nvSpPr>
        <p:spPr>
          <a:xfrm>
            <a:off x="3600451" y="2914650"/>
            <a:ext cx="4768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don’t the know the win probabilities ahead of time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have to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explore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each one to get a sense of the win probabilities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 some point, you want to play the best one with the limited data.  This is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exploiting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4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Take-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Aways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from the Game?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5989" y="1195417"/>
            <a:ext cx="5824179" cy="3394472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were your key lessons/comments from the game?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My objectives with the game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Introduce the topic and introduce it in a way that showed you the excitement and importance of the field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Show a case where changing the price was just guessing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And, provide Game 3 to show where revenue management can become difficult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Question I’ve had in the past:  Why didn’t I create the “market”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Some fun facts about real luxury cruises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High end luxury cruise lines have Michelin restaurants, exclusive wine, expensive alcohol…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12-day Alaska cruise, best suite:  $25K (for 2)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128 day cruises where a couple could spend $700K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some trips, you just need one big spender to make the trip worthwhile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Hard to segment customers– all are leisure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And, no overbooking because no other cruises going 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22B8D-8E06-024B-0290-F51D4820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70" y="2212243"/>
            <a:ext cx="1725318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40123"/>
            <a:ext cx="7000754" cy="5070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85121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2" y="14974"/>
            <a:ext cx="7081229" cy="512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4800600"/>
            <a:ext cx="5429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for this section, Talk by David </a:t>
            </a:r>
            <a:r>
              <a:rPr lang="en-US" sz="900" dirty="0" err="1"/>
              <a:t>Simchi</a:t>
            </a:r>
            <a:r>
              <a:rPr lang="en-US" sz="900" dirty="0"/>
              <a:t>-Levi  </a:t>
            </a:r>
            <a:r>
              <a:rPr lang="en-US" sz="900" dirty="0">
                <a:hlinkClick r:id="rId3"/>
              </a:rPr>
              <a:t>https://www.youtube.com/watch?v=n1upFDGRdfc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FF912-367D-CD69-DA67-D0596B57FD81}"/>
              </a:ext>
            </a:extLst>
          </p:cNvPr>
          <p:cNvSpPr txBox="1"/>
          <p:nvPr/>
        </p:nvSpPr>
        <p:spPr>
          <a:xfrm>
            <a:off x="152500" y="641806"/>
            <a:ext cx="239819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Bookings = total revenue (shows market share)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Revenue = what Groupon gets</a:t>
            </a:r>
          </a:p>
        </p:txBody>
      </p:sp>
    </p:spTree>
    <p:extLst>
      <p:ext uri="{BB962C8B-B14F-4D97-AF65-F5344CB8AC3E}">
        <p14:creationId xmlns:p14="http://schemas.microsoft.com/office/powerpoint/2010/main" val="2653494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Logistic Regression Applications: 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3PL Broker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92053" y="1565700"/>
            <a:ext cx="1290773" cy="2458408"/>
            <a:chOff x="358684" y="1276350"/>
            <a:chExt cx="1721031" cy="3277877"/>
          </a:xfrm>
        </p:grpSpPr>
        <p:pic>
          <p:nvPicPr>
            <p:cNvPr id="16" name="Picture 15" descr="http://www.pharmaceutical-int.com/upload/image_files/suppliers/gallery/227/temperature-controlled-packaging-systems/pallet-shipper-ldp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276350"/>
              <a:ext cx="1143000" cy="1462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Up-Down Arrow 16"/>
            <p:cNvSpPr/>
            <p:nvPr/>
          </p:nvSpPr>
          <p:spPr>
            <a:xfrm>
              <a:off x="1104900" y="2756967"/>
              <a:ext cx="228600" cy="5334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18" name="Picture 17" descr="http://www.ultimoslibros.com/wp-content/uploads/Call-Cent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84" y="3411227"/>
              <a:ext cx="1721031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s://encrypted-tbn1.gstatic.com/images?q=tbn:ANd9GcQ6FJzYR8tRFmybNRvfMkceel4CB31QdE3pP8LKKdTNEc1QiZo5D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90" y="2484568"/>
            <a:ext cx="800100" cy="59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24791" y="1565700"/>
            <a:ext cx="2843258" cy="2814879"/>
            <a:chOff x="2535668" y="1276350"/>
            <a:chExt cx="3791011" cy="3753172"/>
          </a:xfrm>
        </p:grpSpPr>
        <p:pic>
          <p:nvPicPr>
            <p:cNvPr id="10" name="Picture 9" descr="https://encrypted-tbn2.gstatic.com/images?q=tbn:ANd9GcTFq_neS-vLf3lAo0skLvBHtMo9j6P8rwmeM8wHL8-yLbliCEdH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276350"/>
              <a:ext cx="1513610" cy="107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encrypted-tbn2.gstatic.com/images?q=tbn:ANd9GcQDTl2XplyqHyjW7dOmUoSwCPqHQ2kC59e2xBeGKWkF69VeAmv_3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1" y="2538925"/>
              <a:ext cx="1513610" cy="120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ttp://www.bridgetowntrucking.org/wp-content/uploads/2013/05/Truck-Driver-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4756" y="3936132"/>
              <a:ext cx="1521923" cy="109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 rot="19389485">
              <a:off x="2535668" y="3029977"/>
              <a:ext cx="1676400" cy="115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Right Arrow 13"/>
            <p:cNvSpPr/>
            <p:nvPr/>
          </p:nvSpPr>
          <p:spPr>
            <a:xfrm rot="20673276">
              <a:off x="2653529" y="3506313"/>
              <a:ext cx="1676400" cy="115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Right Arrow 14"/>
            <p:cNvSpPr/>
            <p:nvPr/>
          </p:nvSpPr>
          <p:spPr>
            <a:xfrm rot="856891">
              <a:off x="2656762" y="4241598"/>
              <a:ext cx="1676400" cy="115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9" name="Rectangle 8"/>
          <p:cNvSpPr/>
          <p:nvPr/>
        </p:nvSpPr>
        <p:spPr>
          <a:xfrm>
            <a:off x="6015239" y="3417180"/>
            <a:ext cx="1702261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Quote?</a:t>
            </a:r>
          </a:p>
        </p:txBody>
      </p:sp>
    </p:spTree>
    <p:extLst>
      <p:ext uri="{BB962C8B-B14F-4D97-AF65-F5344CB8AC3E}">
        <p14:creationId xmlns:p14="http://schemas.microsoft.com/office/powerpoint/2010/main" val="2887291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Logistic Regression Applications: 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3PL Broker</a:t>
            </a:r>
          </a:p>
        </p:txBody>
      </p:sp>
      <p:sp>
        <p:nvSpPr>
          <p:cNvPr id="19" name="Content Placeholder 3"/>
          <p:cNvSpPr>
            <a:spLocks noGrp="1"/>
          </p:cNvSpPr>
          <p:nvPr/>
        </p:nvSpPr>
        <p:spPr>
          <a:xfrm>
            <a:off x="1685925" y="1707374"/>
            <a:ext cx="5772150" cy="263157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While on a call provide a quote to customer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Too high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Shipper hangs up</a:t>
            </a:r>
          </a:p>
          <a:p>
            <a:pPr lvl="3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Too low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Shipment accepted by the shipper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Cannot source it profitably</a:t>
            </a:r>
          </a:p>
          <a:p>
            <a:pPr lvl="3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Not easy to find the right quote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Shipper accepts the quote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Can be cheaply sourced</a:t>
            </a:r>
          </a:p>
        </p:txBody>
      </p:sp>
    </p:spTree>
    <p:extLst>
      <p:ext uri="{BB962C8B-B14F-4D97-AF65-F5344CB8AC3E}">
        <p14:creationId xmlns:p14="http://schemas.microsoft.com/office/powerpoint/2010/main" val="89679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Logistic Regression Applications: 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3PL Broker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1685925" y="1255960"/>
            <a:ext cx="5772150" cy="331604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Historical shipments and sourcing data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Truck positioning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Batch loading</a:t>
            </a:r>
          </a:p>
          <a:p>
            <a:pPr lvl="3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Weekly calibrate an acceptance model</a:t>
            </a:r>
          </a:p>
          <a:p>
            <a:pPr lvl="3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Logistic Regression helps determine probability of accepting or rejecting a bid</a:t>
            </a:r>
          </a:p>
          <a:p>
            <a:pPr lvl="3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 real time while on the call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Solve a small optimization model</a:t>
            </a:r>
          </a:p>
          <a:p>
            <a:pPr lvl="5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Finds quote</a:t>
            </a:r>
          </a:p>
          <a:p>
            <a:pPr lvl="6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Uses acceptance models</a:t>
            </a:r>
          </a:p>
        </p:txBody>
      </p:sp>
    </p:spTree>
    <p:extLst>
      <p:ext uri="{BB962C8B-B14F-4D97-AF65-F5344CB8AC3E}">
        <p14:creationId xmlns:p14="http://schemas.microsoft.com/office/powerpoint/2010/main" val="859795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Logistic Regression Applications: 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3PL Broker– What solution looks like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36" y="1404257"/>
            <a:ext cx="7092029" cy="292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65E7E9-58AF-897C-3848-FD12FC4A11EF}"/>
              </a:ext>
            </a:extLst>
          </p:cNvPr>
          <p:cNvSpPr txBox="1"/>
          <p:nvPr/>
        </p:nvSpPr>
        <p:spPr>
          <a:xfrm flipH="1">
            <a:off x="935624" y="4362841"/>
            <a:ext cx="718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Source:</a:t>
            </a:r>
            <a:r>
              <a:rPr lang="en-US" sz="900" b="1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-BoldMT"/>
              </a:rPr>
              <a:t>Online</a:t>
            </a:r>
            <a:r>
              <a:rPr lang="en-US" sz="900" b="1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-BoldMT"/>
              </a:rPr>
              <a:t> pricing and capacity sourcing for third-party logistics providers</a:t>
            </a:r>
          </a:p>
          <a:p>
            <a:pPr algn="l"/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C.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Lindseya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A. Freia, H. S.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Mahmassania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,*, H.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Alibabaia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Y.W.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Parkb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D.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Klabjanb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M.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Reedc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G.,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Langheimc</a:t>
            </a:r>
            <a:r>
              <a:rPr lang="en-US" sz="9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, T. </a:t>
            </a:r>
            <a:r>
              <a:rPr lang="en-US" sz="9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TimesNewRomanPSMT"/>
              </a:rPr>
              <a:t>Keatingc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055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827C2C3-8585-492B-A3E3-25690161035C}"/>
              </a:ext>
            </a:extLst>
          </p:cNvPr>
          <p:cNvGrpSpPr/>
          <p:nvPr/>
        </p:nvGrpSpPr>
        <p:grpSpPr>
          <a:xfrm>
            <a:off x="5596957" y="3411951"/>
            <a:ext cx="1018115" cy="406858"/>
            <a:chOff x="9705975" y="4509637"/>
            <a:chExt cx="1445245" cy="56718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F2D196-7744-4722-A7E8-0C665BD5C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5975" y="4917688"/>
              <a:ext cx="1043801" cy="1591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6D9D7D-DA17-4AE7-9BBE-CBC653F8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550" y="4509637"/>
              <a:ext cx="273670" cy="35128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AFFC3ED-AD81-4A5D-BFB7-004EBB477C97}"/>
              </a:ext>
            </a:extLst>
          </p:cNvPr>
          <p:cNvSpPr/>
          <p:nvPr/>
        </p:nvSpPr>
        <p:spPr>
          <a:xfrm>
            <a:off x="3906170" y="3443125"/>
            <a:ext cx="2266029" cy="21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3D9E9-E21F-4E67-92DD-F585E0BF68DD}"/>
              </a:ext>
            </a:extLst>
          </p:cNvPr>
          <p:cNvSpPr/>
          <p:nvPr/>
        </p:nvSpPr>
        <p:spPr>
          <a:xfrm>
            <a:off x="3916562" y="3663939"/>
            <a:ext cx="335323" cy="688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9FCC4-6B32-4B2C-8028-03D7249AB006}"/>
              </a:ext>
            </a:extLst>
          </p:cNvPr>
          <p:cNvSpPr/>
          <p:nvPr/>
        </p:nvSpPr>
        <p:spPr>
          <a:xfrm>
            <a:off x="4241494" y="4351983"/>
            <a:ext cx="3099095" cy="121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5C08A-0A36-4E1E-9129-929809BEB4F3}"/>
              </a:ext>
            </a:extLst>
          </p:cNvPr>
          <p:cNvSpPr/>
          <p:nvPr/>
        </p:nvSpPr>
        <p:spPr>
          <a:xfrm>
            <a:off x="3866414" y="3182741"/>
            <a:ext cx="814917" cy="359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D6CA9-55F9-BD99-8387-B4BF7467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918463"/>
            <a:ext cx="1191341" cy="1191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C22F8-167E-6422-B63D-0B7828FC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9" y="2109804"/>
            <a:ext cx="1191341" cy="1191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AB6D3-CBA1-90DB-1171-1D8B0B1D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47" y="3301145"/>
            <a:ext cx="1191341" cy="1191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681DD-9F8A-583E-674A-9AE33661B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754696" y="1228189"/>
            <a:ext cx="297272" cy="237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628D3-262B-356C-B80C-F1FAAE652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76" y="869009"/>
            <a:ext cx="895350" cy="895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B716F-240B-DDC4-DB33-9A6D2F0C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76" y="1916759"/>
            <a:ext cx="895350" cy="895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E4354E-2473-8722-1417-FAE47979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76" y="2897608"/>
            <a:ext cx="895350" cy="895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8EF2D-E848-0DA6-85BE-72145CA9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49" y="3826816"/>
            <a:ext cx="895350" cy="895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F9C8CE-256B-DD9B-8466-0C559171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907096" y="1380589"/>
            <a:ext cx="297272" cy="237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3FFACD-F70F-E7A8-FD24-1BFE50157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975813" y="1037026"/>
            <a:ext cx="297272" cy="237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A4322-A318-518E-C449-26774B0D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128213" y="1189426"/>
            <a:ext cx="297272" cy="237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C44E2F-717C-7B72-F0E7-98C5E9C27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685979" y="4204206"/>
            <a:ext cx="297272" cy="237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788C0D-6581-DFCB-931A-0B4C1D183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838379" y="4356606"/>
            <a:ext cx="297272" cy="237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BDB51A-4DD2-12E9-2F63-1D1BE81BB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907096" y="4013043"/>
            <a:ext cx="297272" cy="237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77463F-772C-593D-484E-B1FDD5B88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059496" y="4165443"/>
            <a:ext cx="297272" cy="237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C857FD-F11B-1262-93B5-25CC555A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762134" y="2325195"/>
            <a:ext cx="297272" cy="237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ADEC5F-C762-E593-9193-94D62520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914534" y="2477595"/>
            <a:ext cx="297272" cy="2375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7A4750-1C63-235A-32C4-E2F159212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983251" y="2134032"/>
            <a:ext cx="297272" cy="237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0D7CFE-84CB-8413-AFFC-08D3E9DA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135651" y="2286432"/>
            <a:ext cx="297272" cy="2375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EF7244-63FA-4959-E8AF-1A6F43ADB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796514" y="3254170"/>
            <a:ext cx="297272" cy="237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F03F79-2CE8-1D15-09AD-80553033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017631" y="3063007"/>
            <a:ext cx="297272" cy="237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18A7AB-3DE2-0FAE-279D-F59CA1FFE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170031" y="3215407"/>
            <a:ext cx="297272" cy="237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689FDB2-9906-8F90-A05E-BEA5B7DE2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154840" y="4369853"/>
            <a:ext cx="297272" cy="237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BFAEE1-A6D7-0D75-E60F-3C4EE383B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4685979" y="2065952"/>
            <a:ext cx="297272" cy="2375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718A7D-BFCA-D562-32DD-1CA99AF37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56306" r="20497" b="20250"/>
          <a:stretch/>
        </p:blipFill>
        <p:spPr>
          <a:xfrm>
            <a:off x="5227321" y="2062101"/>
            <a:ext cx="297272" cy="237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7D9D33D-E50F-AE65-D361-454C253D4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94" y="890025"/>
            <a:ext cx="844707" cy="844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57180-87E0-4B4B-1250-97873D429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94" y="1965149"/>
            <a:ext cx="844707" cy="844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00420-FFA0-FC61-439D-EDD7A098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317" y="2954482"/>
            <a:ext cx="844707" cy="84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0C27A-B31C-523E-B931-74446355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23" y="3846048"/>
            <a:ext cx="844707" cy="84470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660B2CC4-B879-D0D3-F649-2A6E300AF20F}"/>
              </a:ext>
            </a:extLst>
          </p:cNvPr>
          <p:cNvSpPr txBox="1">
            <a:spLocks/>
          </p:cNvSpPr>
          <p:nvPr/>
        </p:nvSpPr>
        <p:spPr>
          <a:xfrm>
            <a:off x="7322592" y="2402743"/>
            <a:ext cx="171987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800" b="0" dirty="0">
                <a:solidFill>
                  <a:schemeClr val="accent6"/>
                </a:solidFill>
              </a:rPr>
              <a:t>ML can predict the likelihood you’ll win a bid at a given price…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4FD885-8A2B-85E4-2983-DB2C629B0FD2}"/>
              </a:ext>
            </a:extLst>
          </p:cNvPr>
          <p:cNvCxnSpPr>
            <a:stCxn id="33" idx="1"/>
          </p:cNvCxnSpPr>
          <p:nvPr/>
        </p:nvCxnSpPr>
        <p:spPr>
          <a:xfrm flipH="1" flipV="1">
            <a:off x="6842760" y="1426976"/>
            <a:ext cx="479832" cy="116939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B669E-1292-04A8-B1F0-82EE9417473A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728327" y="2443970"/>
            <a:ext cx="594265" cy="152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84DFA3-2416-71AB-DD62-014F2DBCBAB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789420" y="2596370"/>
            <a:ext cx="533172" cy="7378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3CC946-50F8-AEEB-BA3C-08AB4D2057D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762793" y="2596370"/>
            <a:ext cx="559799" cy="17266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DB629BBE-BFE5-3142-A8A7-FB9D17EB8448}"/>
              </a:ext>
            </a:extLst>
          </p:cNvPr>
          <p:cNvSpPr txBox="1">
            <a:spLocks/>
          </p:cNvSpPr>
          <p:nvPr/>
        </p:nvSpPr>
        <p:spPr>
          <a:xfrm>
            <a:off x="1793877" y="2448438"/>
            <a:ext cx="285841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800" b="0" dirty="0">
                <a:solidFill>
                  <a:schemeClr val="accent6"/>
                </a:solidFill>
              </a:rPr>
              <a:t>But, that information is useless without knowing the capacity of the mines, the costs of the mines, and transportation costs.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F1A703B-7A5D-3A43-AA2C-382C99DD8AB3}"/>
              </a:ext>
            </a:extLst>
          </p:cNvPr>
          <p:cNvSpPr txBox="1">
            <a:spLocks/>
          </p:cNvSpPr>
          <p:nvPr/>
        </p:nvSpPr>
        <p:spPr>
          <a:xfrm>
            <a:off x="1074420" y="3687060"/>
            <a:ext cx="5565902" cy="881923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800" dirty="0">
                <a:solidFill>
                  <a:schemeClr val="accent6"/>
                </a:solidFill>
              </a:rPr>
              <a:t>Optimization makes predictions valuable– what should they bid to maximize profits and respect constraints?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F532797-E0C6-9D85-8FED-6F80AEAF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127699"/>
            <a:ext cx="8710863" cy="387254"/>
          </a:xfrm>
        </p:spPr>
        <p:txBody>
          <a:bodyPr/>
          <a:lstStyle/>
          <a:p>
            <a:pPr algn="l"/>
            <a:r>
              <a:rPr lang="en-US" sz="3200" b="0" dirty="0">
                <a:solidFill>
                  <a:schemeClr val="bg1">
                    <a:lumMod val="50000"/>
                  </a:schemeClr>
                </a:solidFill>
              </a:rPr>
              <a:t>Translating Logistic Regression to a MIP</a:t>
            </a:r>
          </a:p>
        </p:txBody>
      </p:sp>
    </p:spTree>
    <p:extLst>
      <p:ext uri="{BB962C8B-B14F-4D97-AF65-F5344CB8AC3E}">
        <p14:creationId xmlns:p14="http://schemas.microsoft.com/office/powerpoint/2010/main" val="38612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/>
      <p:bldP spid="4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827C2C3-8585-492B-A3E3-25690161035C}"/>
              </a:ext>
            </a:extLst>
          </p:cNvPr>
          <p:cNvGrpSpPr/>
          <p:nvPr/>
        </p:nvGrpSpPr>
        <p:grpSpPr>
          <a:xfrm>
            <a:off x="5596957" y="3411951"/>
            <a:ext cx="1018115" cy="406858"/>
            <a:chOff x="9705975" y="4509637"/>
            <a:chExt cx="1445245" cy="56718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F2D196-7744-4722-A7E8-0C665BD5C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5975" y="4917688"/>
              <a:ext cx="1043801" cy="1591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6D9D7D-DA17-4AE7-9BBE-CBC653F8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550" y="4509637"/>
              <a:ext cx="273670" cy="35128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D43D9E9-E21F-4E67-92DD-F585E0BF68DD}"/>
              </a:ext>
            </a:extLst>
          </p:cNvPr>
          <p:cNvSpPr/>
          <p:nvPr/>
        </p:nvSpPr>
        <p:spPr>
          <a:xfrm>
            <a:off x="3916562" y="3663939"/>
            <a:ext cx="335323" cy="688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9FCC4-6B32-4B2C-8028-03D7249AB006}"/>
              </a:ext>
            </a:extLst>
          </p:cNvPr>
          <p:cNvSpPr/>
          <p:nvPr/>
        </p:nvSpPr>
        <p:spPr>
          <a:xfrm>
            <a:off x="4241494" y="4351983"/>
            <a:ext cx="3099095" cy="121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5C08A-0A36-4E1E-9129-929809BEB4F3}"/>
              </a:ext>
            </a:extLst>
          </p:cNvPr>
          <p:cNvSpPr/>
          <p:nvPr/>
        </p:nvSpPr>
        <p:spPr>
          <a:xfrm>
            <a:off x="3866414" y="3182741"/>
            <a:ext cx="814917" cy="359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7D9D33D-E50F-AE65-D361-454C253D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2" y="1337138"/>
            <a:ext cx="2326801" cy="232680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B629BBE-BFE5-3142-A8A7-FB9D17EB8448}"/>
              </a:ext>
            </a:extLst>
          </p:cNvPr>
          <p:cNvSpPr txBox="1">
            <a:spLocks/>
          </p:cNvSpPr>
          <p:nvPr/>
        </p:nvSpPr>
        <p:spPr>
          <a:xfrm>
            <a:off x="2752566" y="1607316"/>
            <a:ext cx="4287621" cy="171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800" b="0" dirty="0">
                <a:solidFill>
                  <a:schemeClr val="accent6"/>
                </a:solidFill>
              </a:rPr>
              <a:t>Not worth it to build a non-linear model:</a:t>
            </a:r>
          </a:p>
          <a:p>
            <a:pPr algn="l"/>
            <a:endParaRPr lang="en-US" sz="1800" b="0" dirty="0">
              <a:solidFill>
                <a:schemeClr val="accent6"/>
              </a:solidFill>
            </a:endParaRPr>
          </a:p>
          <a:p>
            <a:pPr algn="l"/>
            <a:r>
              <a:rPr lang="en-US" sz="1800" b="0" dirty="0">
                <a:solidFill>
                  <a:schemeClr val="accent6"/>
                </a:solidFill>
              </a:rPr>
              <a:t>Too many other constraints (a big network flow model)</a:t>
            </a:r>
          </a:p>
          <a:p>
            <a:pPr algn="l"/>
            <a:endParaRPr lang="en-US" sz="1800" b="0" dirty="0">
              <a:solidFill>
                <a:schemeClr val="accent6"/>
              </a:solidFill>
            </a:endParaRPr>
          </a:p>
          <a:p>
            <a:pPr algn="l"/>
            <a:r>
              <a:rPr lang="en-US" sz="1800" b="0" dirty="0">
                <a:solidFill>
                  <a:schemeClr val="accent6"/>
                </a:solidFill>
              </a:rPr>
              <a:t>Curves are estimates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F532797-E0C6-9D85-8FED-6F80AEAF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127699"/>
            <a:ext cx="8710863" cy="387254"/>
          </a:xfrm>
        </p:spPr>
        <p:txBody>
          <a:bodyPr/>
          <a:lstStyle/>
          <a:p>
            <a:pPr algn="l"/>
            <a:r>
              <a:rPr lang="en-US" sz="3200" b="0" dirty="0">
                <a:solidFill>
                  <a:schemeClr val="bg1">
                    <a:lumMod val="50000"/>
                  </a:schemeClr>
                </a:solidFill>
              </a:rPr>
              <a:t>Translating Logistic Regression to a MIP</a:t>
            </a:r>
          </a:p>
        </p:txBody>
      </p:sp>
    </p:spTree>
    <p:extLst>
      <p:ext uri="{BB962C8B-B14F-4D97-AF65-F5344CB8AC3E}">
        <p14:creationId xmlns:p14="http://schemas.microsoft.com/office/powerpoint/2010/main" val="4024228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D4C555-451C-9FFB-0BF7-7A1219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2" y="1337138"/>
            <a:ext cx="2326801" cy="23268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27C2C3-8585-492B-A3E3-25690161035C}"/>
              </a:ext>
            </a:extLst>
          </p:cNvPr>
          <p:cNvGrpSpPr/>
          <p:nvPr/>
        </p:nvGrpSpPr>
        <p:grpSpPr>
          <a:xfrm>
            <a:off x="5596957" y="3411951"/>
            <a:ext cx="1018115" cy="406858"/>
            <a:chOff x="9705975" y="4509637"/>
            <a:chExt cx="1445245" cy="56718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F2D196-7744-4722-A7E8-0C665BD5C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5975" y="4917688"/>
              <a:ext cx="1043801" cy="1591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6D9D7D-DA17-4AE7-9BBE-CBC653F8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550" y="4509637"/>
              <a:ext cx="273670" cy="35128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D43D9E9-E21F-4E67-92DD-F585E0BF68DD}"/>
              </a:ext>
            </a:extLst>
          </p:cNvPr>
          <p:cNvSpPr/>
          <p:nvPr/>
        </p:nvSpPr>
        <p:spPr>
          <a:xfrm>
            <a:off x="3916562" y="3663939"/>
            <a:ext cx="335323" cy="688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F532797-E0C6-9D85-8FED-6F80AEAF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127699"/>
            <a:ext cx="8710863" cy="387254"/>
          </a:xfrm>
        </p:spPr>
        <p:txBody>
          <a:bodyPr/>
          <a:lstStyle/>
          <a:p>
            <a:pPr algn="l"/>
            <a:r>
              <a:rPr lang="en-US" sz="3200" b="0" dirty="0">
                <a:solidFill>
                  <a:schemeClr val="bg1">
                    <a:lumMod val="50000"/>
                  </a:schemeClr>
                </a:solidFill>
              </a:rPr>
              <a:t>Translating Logistic Regression to a MIP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2B0894C-8288-3E83-440A-FE4573A7D836}"/>
              </a:ext>
            </a:extLst>
          </p:cNvPr>
          <p:cNvSpPr txBox="1">
            <a:spLocks/>
          </p:cNvSpPr>
          <p:nvPr/>
        </p:nvSpPr>
        <p:spPr>
          <a:xfrm>
            <a:off x="2646148" y="2008503"/>
            <a:ext cx="5889334" cy="171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Instead, pick discrete points on the curve and set as binary variables (the points on the curve represent the </a:t>
            </a:r>
            <a:r>
              <a:rPr lang="en-US" sz="1600" b="0" i="1" dirty="0" err="1">
                <a:solidFill>
                  <a:schemeClr val="accent6"/>
                </a:solidFill>
              </a:rPr>
              <a:t>PricePoint</a:t>
            </a:r>
            <a:r>
              <a:rPr lang="en-US" sz="1600" b="0" dirty="0">
                <a:solidFill>
                  <a:schemeClr val="accent6"/>
                </a:solidFill>
              </a:rPr>
              <a:t> and </a:t>
            </a:r>
            <a:r>
              <a:rPr lang="en-US" sz="1600" b="0" i="1" dirty="0" err="1">
                <a:solidFill>
                  <a:schemeClr val="accent6"/>
                </a:solidFill>
              </a:rPr>
              <a:t>ProbabilityOfWin</a:t>
            </a:r>
            <a:endParaRPr lang="en-US" sz="1600" b="0" i="1" dirty="0">
              <a:solidFill>
                <a:schemeClr val="accent6"/>
              </a:solidFill>
            </a:endParaRP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  <a:p>
            <a:pPr algn="l"/>
            <a:r>
              <a:rPr lang="en-US" sz="1600" b="0" i="1" dirty="0" err="1">
                <a:solidFill>
                  <a:schemeClr val="accent6"/>
                </a:solidFill>
              </a:rPr>
              <a:t>PricePointPicked</a:t>
            </a:r>
            <a:r>
              <a:rPr lang="en-US" sz="1600" b="0" dirty="0">
                <a:solidFill>
                  <a:schemeClr val="accent6"/>
                </a:solidFill>
              </a:rPr>
              <a:t> [</a:t>
            </a:r>
            <a:r>
              <a:rPr lang="en-US" sz="1600" b="0" i="1" dirty="0" err="1">
                <a:solidFill>
                  <a:schemeClr val="accent6"/>
                </a:solidFill>
              </a:rPr>
              <a:t>i,j</a:t>
            </a:r>
            <a:r>
              <a:rPr lang="en-US" sz="1600" b="0" dirty="0">
                <a:solidFill>
                  <a:schemeClr val="accent6"/>
                </a:solidFill>
              </a:rPr>
              <a:t>] = 1, if the </a:t>
            </a:r>
            <a:r>
              <a:rPr lang="en-US" sz="1600" b="0" i="1" dirty="0" err="1">
                <a:solidFill>
                  <a:schemeClr val="accent6"/>
                </a:solidFill>
              </a:rPr>
              <a:t>j</a:t>
            </a:r>
            <a:r>
              <a:rPr lang="en-US" sz="1600" b="0" baseline="30000" dirty="0" err="1">
                <a:solidFill>
                  <a:schemeClr val="accent6"/>
                </a:solidFill>
              </a:rPr>
              <a:t>th</a:t>
            </a:r>
            <a:r>
              <a:rPr lang="en-US" sz="1600" b="0" dirty="0">
                <a:solidFill>
                  <a:schemeClr val="accent6"/>
                </a:solidFill>
              </a:rPr>
              <a:t> price point is picked for the </a:t>
            </a:r>
            <a:r>
              <a:rPr lang="en-US" sz="1600" b="0" i="1" dirty="0" err="1">
                <a:solidFill>
                  <a:schemeClr val="accent6"/>
                </a:solidFill>
              </a:rPr>
              <a:t>i</a:t>
            </a:r>
            <a:r>
              <a:rPr lang="en-US" sz="1600" b="0" baseline="30000" dirty="0" err="1">
                <a:solidFill>
                  <a:schemeClr val="accent6"/>
                </a:solidFill>
              </a:rPr>
              <a:t>th</a:t>
            </a:r>
            <a:r>
              <a:rPr lang="en-US" sz="1600" b="0" dirty="0">
                <a:solidFill>
                  <a:schemeClr val="accent6"/>
                </a:solidFill>
              </a:rPr>
              <a:t> bid.  Each of the </a:t>
            </a:r>
            <a:r>
              <a:rPr lang="en-US" sz="1600" b="0" i="1" dirty="0" err="1">
                <a:solidFill>
                  <a:schemeClr val="accent6"/>
                </a:solidFill>
              </a:rPr>
              <a:t>i</a:t>
            </a:r>
            <a:r>
              <a:rPr lang="en-US" sz="1600" b="0" dirty="0">
                <a:solidFill>
                  <a:schemeClr val="accent6"/>
                </a:solidFill>
              </a:rPr>
              <a:t> bids has </a:t>
            </a:r>
            <a:r>
              <a:rPr lang="en-US" sz="1600" b="0" i="1" dirty="0">
                <a:solidFill>
                  <a:schemeClr val="accent6"/>
                </a:solidFill>
              </a:rPr>
              <a:t>j</a:t>
            </a:r>
            <a:r>
              <a:rPr lang="en-US" sz="1600" b="0" dirty="0">
                <a:solidFill>
                  <a:schemeClr val="accent6"/>
                </a:solidFill>
              </a:rPr>
              <a:t> different prices.</a:t>
            </a: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  <a:p>
            <a:pPr algn="l"/>
            <a:r>
              <a:rPr lang="en-US" sz="1600" b="0" dirty="0">
                <a:solidFill>
                  <a:schemeClr val="accent6"/>
                </a:solidFill>
              </a:rPr>
              <a:t>Sum over </a:t>
            </a:r>
            <a:r>
              <a:rPr lang="en-US" sz="1600" b="0" i="1" dirty="0">
                <a:solidFill>
                  <a:schemeClr val="accent6"/>
                </a:solidFill>
              </a:rPr>
              <a:t>j</a:t>
            </a:r>
            <a:r>
              <a:rPr lang="en-US" sz="1600" b="0" dirty="0">
                <a:solidFill>
                  <a:schemeClr val="accent6"/>
                </a:solidFill>
              </a:rPr>
              <a:t> for each </a:t>
            </a:r>
            <a:r>
              <a:rPr lang="en-US" sz="1600" b="0" i="1" dirty="0" err="1">
                <a:solidFill>
                  <a:schemeClr val="accent6"/>
                </a:solidFill>
              </a:rPr>
              <a:t>i</a:t>
            </a:r>
            <a:r>
              <a:rPr lang="en-US" sz="1600" b="0" dirty="0">
                <a:solidFill>
                  <a:schemeClr val="accent6"/>
                </a:solidFill>
              </a:rPr>
              <a:t> = 1 (you pick only 1 price)</a:t>
            </a: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  <a:p>
            <a:pPr algn="l"/>
            <a:r>
              <a:rPr lang="en-US" sz="1600" b="0" dirty="0">
                <a:solidFill>
                  <a:schemeClr val="accent6"/>
                </a:solidFill>
              </a:rPr>
              <a:t>Then, </a:t>
            </a:r>
            <a:r>
              <a:rPr lang="en-US" sz="1600" b="0" i="1" dirty="0">
                <a:solidFill>
                  <a:schemeClr val="accent6"/>
                </a:solidFill>
              </a:rPr>
              <a:t>Demand</a:t>
            </a:r>
            <a:r>
              <a:rPr lang="en-US" sz="1600" b="0" dirty="0">
                <a:solidFill>
                  <a:schemeClr val="accent6"/>
                </a:solidFill>
              </a:rPr>
              <a:t>[</a:t>
            </a:r>
            <a:r>
              <a:rPr lang="en-US" sz="1600" b="0" i="1" dirty="0" err="1">
                <a:solidFill>
                  <a:schemeClr val="accent6"/>
                </a:solidFill>
              </a:rPr>
              <a:t>i</a:t>
            </a:r>
            <a:r>
              <a:rPr lang="en-US" sz="1600" b="0" dirty="0">
                <a:solidFill>
                  <a:schemeClr val="accent6"/>
                </a:solidFill>
              </a:rPr>
              <a:t>] *</a:t>
            </a:r>
            <a:r>
              <a:rPr lang="en-US" sz="1600" b="0" i="1" dirty="0">
                <a:solidFill>
                  <a:schemeClr val="accent6"/>
                </a:solidFill>
              </a:rPr>
              <a:t> </a:t>
            </a:r>
            <a:r>
              <a:rPr lang="en-US" sz="1600" b="0" i="1" dirty="0" err="1">
                <a:solidFill>
                  <a:schemeClr val="accent6"/>
                </a:solidFill>
              </a:rPr>
              <a:t>PricePointPicked</a:t>
            </a:r>
            <a:r>
              <a:rPr lang="en-US" sz="1600" b="0" dirty="0">
                <a:solidFill>
                  <a:schemeClr val="accent6"/>
                </a:solidFill>
              </a:rPr>
              <a:t> [</a:t>
            </a:r>
            <a:r>
              <a:rPr lang="en-US" sz="1600" b="0" i="1" dirty="0" err="1">
                <a:solidFill>
                  <a:schemeClr val="accent6"/>
                </a:solidFill>
              </a:rPr>
              <a:t>i,j</a:t>
            </a:r>
            <a:r>
              <a:rPr lang="en-US" sz="1600" b="0" dirty="0">
                <a:solidFill>
                  <a:schemeClr val="accent6"/>
                </a:solidFill>
              </a:rPr>
              <a:t>]*</a:t>
            </a:r>
            <a:r>
              <a:rPr lang="en-US" sz="1600" b="0" dirty="0" err="1">
                <a:solidFill>
                  <a:schemeClr val="accent6"/>
                </a:solidFill>
              </a:rPr>
              <a:t>ProbabilityOfWin</a:t>
            </a:r>
            <a:r>
              <a:rPr lang="en-US" sz="1600" b="0" dirty="0">
                <a:solidFill>
                  <a:schemeClr val="accent6"/>
                </a:solidFill>
              </a:rPr>
              <a:t>[</a:t>
            </a:r>
            <a:r>
              <a:rPr lang="en-US" sz="1600" b="0" i="1" dirty="0" err="1">
                <a:solidFill>
                  <a:schemeClr val="accent6"/>
                </a:solidFill>
              </a:rPr>
              <a:t>i,j</a:t>
            </a:r>
            <a:r>
              <a:rPr lang="en-US" sz="1600" b="0" dirty="0">
                <a:solidFill>
                  <a:schemeClr val="accent6"/>
                </a:solidFill>
              </a:rPr>
              <a:t>] = </a:t>
            </a:r>
            <a:r>
              <a:rPr lang="en-US" sz="1600" b="0" dirty="0" err="1">
                <a:solidFill>
                  <a:schemeClr val="accent6"/>
                </a:solidFill>
              </a:rPr>
              <a:t>ExpectedDemand</a:t>
            </a:r>
            <a:endParaRPr lang="en-US" sz="1600" b="0" dirty="0">
              <a:solidFill>
                <a:schemeClr val="accent6"/>
              </a:solidFill>
            </a:endParaRP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  <a:p>
            <a:pPr algn="l"/>
            <a:r>
              <a:rPr lang="en-US" sz="1600" b="0" dirty="0">
                <a:solidFill>
                  <a:schemeClr val="accent6"/>
                </a:solidFill>
              </a:rPr>
              <a:t>The same with expected revenue…</a:t>
            </a: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  <a:p>
            <a:pPr algn="l"/>
            <a:r>
              <a:rPr lang="en-US" sz="1600" b="0" dirty="0">
                <a:solidFill>
                  <a:schemeClr val="accent6"/>
                </a:solidFill>
              </a:rPr>
              <a:t>Of course, the network model is quite complex (but this is the start)</a:t>
            </a:r>
          </a:p>
          <a:p>
            <a:pPr algn="l"/>
            <a:endParaRPr lang="en-US" sz="1600" b="0" dirty="0">
              <a:solidFill>
                <a:schemeClr val="accent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31E4DE-45D1-18D2-30DC-74D14E933714}"/>
              </a:ext>
            </a:extLst>
          </p:cNvPr>
          <p:cNvSpPr txBox="1">
            <a:spLocks/>
          </p:cNvSpPr>
          <p:nvPr/>
        </p:nvSpPr>
        <p:spPr>
          <a:xfrm>
            <a:off x="1055051" y="2774999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335E10-5ED7-33F0-C562-1AD34D15A5BA}"/>
              </a:ext>
            </a:extLst>
          </p:cNvPr>
          <p:cNvSpPr txBox="1">
            <a:spLocks/>
          </p:cNvSpPr>
          <p:nvPr/>
        </p:nvSpPr>
        <p:spPr>
          <a:xfrm>
            <a:off x="1274560" y="2675233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0139BE-FA6F-327C-007C-EE0E153E868A}"/>
              </a:ext>
            </a:extLst>
          </p:cNvPr>
          <p:cNvSpPr txBox="1">
            <a:spLocks/>
          </p:cNvSpPr>
          <p:nvPr/>
        </p:nvSpPr>
        <p:spPr>
          <a:xfrm>
            <a:off x="1494069" y="2480686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EC547-070E-6A84-F598-4221947D276F}"/>
              </a:ext>
            </a:extLst>
          </p:cNvPr>
          <p:cNvSpPr txBox="1">
            <a:spLocks/>
          </p:cNvSpPr>
          <p:nvPr/>
        </p:nvSpPr>
        <p:spPr>
          <a:xfrm>
            <a:off x="1626416" y="2245832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281C82-5D9D-ACC5-960B-EB67098F7A46}"/>
              </a:ext>
            </a:extLst>
          </p:cNvPr>
          <p:cNvSpPr txBox="1">
            <a:spLocks/>
          </p:cNvSpPr>
          <p:nvPr/>
        </p:nvSpPr>
        <p:spPr>
          <a:xfrm>
            <a:off x="1778816" y="2010978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1AE71E-E784-672B-19C2-53135EA63C27}"/>
              </a:ext>
            </a:extLst>
          </p:cNvPr>
          <p:cNvSpPr txBox="1">
            <a:spLocks/>
          </p:cNvSpPr>
          <p:nvPr/>
        </p:nvSpPr>
        <p:spPr>
          <a:xfrm>
            <a:off x="2043510" y="1858578"/>
            <a:ext cx="264694" cy="38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100" b="1" kern="1200">
                <a:solidFill>
                  <a:schemeClr val="accent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l"/>
            <a:r>
              <a:rPr lang="en-US" sz="1600" b="0" dirty="0">
                <a:solidFill>
                  <a:schemeClr val="accent6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18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Revenue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Pricing tools– how does demand change with prices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Forecasting tools– what is the expected demand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Inventory tools– how much inventory to make available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Yield management– how much to allocate to different groups  (this is what you did in Game 3)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335987" y="2707378"/>
            <a:ext cx="8062055" cy="1938992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Arial" charset="0"/>
              </a:rPr>
              <a:t> 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6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Pricing is an interesting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729" y="1016176"/>
            <a:ext cx="4133921" cy="38290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touches all of us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Experience at small software company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Start-up, self funded, by far, pricing caused the most fights and most emotion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was our trade-off in pricing?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Too high?  Too low?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Becoming more real-time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64" y="2587243"/>
            <a:ext cx="2883536" cy="24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91" y="881062"/>
            <a:ext cx="2544365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What Industry Characteristics Would Make Yield Management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Expensive or impossible to store inventory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Commitments need to be made when future demand is uncertain (set aside capacity for future demand)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 differentiate among customers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same unit of capacity can satisfy many types of demand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Producers are profit-oriented and have broad freedom of action</a:t>
            </a:r>
          </a:p>
        </p:txBody>
      </p:sp>
    </p:spTree>
    <p:extLst>
      <p:ext uri="{BB962C8B-B14F-4D97-AF65-F5344CB8AC3E}">
        <p14:creationId xmlns:p14="http://schemas.microsoft.com/office/powerpoint/2010/main" val="5066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Other Examples of Yield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Manufacturing Capacity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Advertising space (on-line,  in print, on TV)– like NBC deciding how much to make available upfront vs later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Hotels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Airlines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Cruise Ships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Manufacturing with tight and valuable capacity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Sporting events, concerts, shows,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2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Marriott- early yield management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Optimal price for hotel rooms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Conference facilities and catering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Strong customer loyalty to retain the best customers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Expanded to their offering to property owners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$100M in additional revenues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Revenue Management at first hotel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close to full, look out the window, if there are less than 4 people in the car, say “no”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Fascinating: Marriott Started With A Root Beer Stand - One Mile at a Time">
            <a:extLst>
              <a:ext uri="{FF2B5EF4-FFF2-40B4-BE49-F238E27FC236}">
                <a16:creationId xmlns:a16="http://schemas.microsoft.com/office/drawing/2014/main" id="{33EDB5CF-5EAE-B29F-33C6-CCA66425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24" y="3948083"/>
            <a:ext cx="1953341" cy="109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lando World Center Marriott from $181. Orlando Hotel Deals &amp; Reviews -  KAYAK">
            <a:extLst>
              <a:ext uri="{FF2B5EF4-FFF2-40B4-BE49-F238E27FC236}">
                <a16:creationId xmlns:a16="http://schemas.microsoft.com/office/drawing/2014/main" id="{AD60AB9A-D533-C391-707D-887AE325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83" y="1195417"/>
            <a:ext cx="2769770" cy="22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63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60584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You Should Know: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Newsvendor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57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If you like to learn through corny song parodies, </a:t>
            </a:r>
            <a:br>
              <a:rPr lang="en-US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this might be the nerdiest thing you watch this Quarter…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19A79-CC90-4449-AE1F-05BBB1BC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70" y="963201"/>
            <a:ext cx="4468436" cy="3117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4C9E7F-6EC5-40F0-B003-44776CB8789F}"/>
              </a:ext>
            </a:extLst>
          </p:cNvPr>
          <p:cNvSpPr txBox="1"/>
          <p:nvPr/>
        </p:nvSpPr>
        <p:spPr>
          <a:xfrm>
            <a:off x="2099734" y="4180299"/>
            <a:ext cx="51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https://youtu.be/1T12i5Jgv80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02EDD-C818-5AE4-BDA4-0ADA9FE49F36}"/>
              </a:ext>
            </a:extLst>
          </p:cNvPr>
          <p:cNvSpPr txBox="1"/>
          <p:nvPr/>
        </p:nvSpPr>
        <p:spPr>
          <a:xfrm>
            <a:off x="6832601" y="3149476"/>
            <a:ext cx="5175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Views as of 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2:41pm CT, 4/4/19:  2,124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4:38pm CT on 9/5/22:  5,546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12:55pm CT on 10/30/22: 5.6K </a:t>
            </a:r>
          </a:p>
        </p:txBody>
      </p:sp>
    </p:spTree>
    <p:extLst>
      <p:ext uri="{BB962C8B-B14F-4D97-AF65-F5344CB8AC3E}">
        <p14:creationId xmlns:p14="http://schemas.microsoft.com/office/powerpoint/2010/main" val="3377922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News Vendor Model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Simple model that incorporates demand variability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Meant to address the question of how many do I produce (or buy) given that I only have one chance to make the decision before demand is realized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demand is variable--- we don’t know its actual value before we produce (or buy) the products </a:t>
            </a:r>
          </a:p>
        </p:txBody>
      </p:sp>
    </p:spTree>
    <p:extLst>
      <p:ext uri="{BB962C8B-B14F-4D97-AF65-F5344CB8AC3E}">
        <p14:creationId xmlns:p14="http://schemas.microsoft.com/office/powerpoint/2010/main" val="2099010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News Vendor Model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One period model</a:t>
            </a:r>
          </a:p>
          <a:p>
            <a:pPr marL="557213" lvl="1" indent="-214313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order your products, the products arrive, and then you experience demand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 have extra products at the end of the period you pay a penalty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have to scrap or sell at a reduced price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demand is greater than the number of products you ordered, then you pay a penalty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Lost sales (lost profit), lost goodwill, maybe a monetary penalty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Demand is variable</a:t>
            </a:r>
          </a:p>
          <a:p>
            <a:pPr marL="557213" lvl="1" indent="-214313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And, for computational purposes, demand is assumed to be normally distributed</a:t>
            </a:r>
          </a:p>
          <a:p>
            <a:pPr marL="557213" lvl="1" indent="-214313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95275" indent="-214313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industries does this model apply to?</a:t>
            </a:r>
          </a:p>
          <a:p>
            <a:pPr marL="557213" lvl="1" indent="-214313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Fashion, perishable, high tech, seasonal</a:t>
            </a:r>
          </a:p>
        </p:txBody>
      </p:sp>
    </p:spTree>
    <p:extLst>
      <p:ext uri="{BB962C8B-B14F-4D97-AF65-F5344CB8AC3E}">
        <p14:creationId xmlns:p14="http://schemas.microsoft.com/office/powerpoint/2010/main" val="3642565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3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News Vendor Model: Notation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X = demand for the period, this is a random variable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G(x) = cumulative distribution function, it represents the probability that X is less than or equal to x.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500" baseline="-25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 = Average demand (average over all possible values for X)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500" baseline="-250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 = Standard deviation of demand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500" baseline="-250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 = cost (in dollars) per unit left over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500" baseline="-250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 = cost (in dollars) per unit shortage</a:t>
            </a:r>
          </a:p>
          <a:p>
            <a:pPr>
              <a:buFont typeface="Wingdings" pitchFamily="2" charset="2"/>
              <a:buNone/>
            </a:pP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Q* = The optimal order quantity (in units). The decision variable</a:t>
            </a:r>
          </a:p>
        </p:txBody>
      </p:sp>
    </p:spTree>
    <p:extLst>
      <p:ext uri="{BB962C8B-B14F-4D97-AF65-F5344CB8AC3E}">
        <p14:creationId xmlns:p14="http://schemas.microsoft.com/office/powerpoint/2010/main" val="14168728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News Vendor Model:</a:t>
            </a:r>
            <a:br>
              <a:rPr lang="en-US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What Can Happen</a:t>
            </a:r>
          </a:p>
        </p:txBody>
      </p:sp>
      <p:sp>
        <p:nvSpPr>
          <p:cNvPr id="60420" name="Text Box 3"/>
          <p:cNvSpPr txBox="1">
            <a:spLocks noChangeArrowheads="1"/>
          </p:cNvSpPr>
          <p:nvPr/>
        </p:nvSpPr>
        <p:spPr bwMode="auto">
          <a:xfrm>
            <a:off x="1444861" y="2000250"/>
            <a:ext cx="158408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All Possible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Outcomes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for Demand</a:t>
            </a:r>
          </a:p>
        </p:txBody>
      </p:sp>
      <p:sp>
        <p:nvSpPr>
          <p:cNvPr id="60421" name="Text Box 4"/>
          <p:cNvSpPr txBox="1">
            <a:spLocks noChangeArrowheads="1"/>
          </p:cNvSpPr>
          <p:nvPr/>
        </p:nvSpPr>
        <p:spPr bwMode="auto">
          <a:xfrm>
            <a:off x="4400550" y="2285600"/>
            <a:ext cx="36407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Q-- the amount you order</a:t>
            </a:r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 rot="-5400000">
            <a:off x="2857500" y="2571750"/>
            <a:ext cx="2057400" cy="0"/>
          </a:xfrm>
          <a:prstGeom prst="line">
            <a:avLst/>
          </a:prstGeom>
          <a:noFill/>
          <a:ln w="50800">
            <a:solidFill>
              <a:schemeClr val="bg1">
                <a:lumMod val="50000"/>
              </a:schemeClr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4743450" y="1485901"/>
            <a:ext cx="205859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If actual demand is higher than Q, you lose sales</a:t>
            </a:r>
          </a:p>
        </p:txBody>
      </p:sp>
      <p:sp>
        <p:nvSpPr>
          <p:cNvPr id="60424" name="Line 7"/>
          <p:cNvSpPr>
            <a:spLocks noChangeShapeType="1"/>
          </p:cNvSpPr>
          <p:nvPr/>
        </p:nvSpPr>
        <p:spPr bwMode="auto">
          <a:xfrm flipH="1">
            <a:off x="4000500" y="2533650"/>
            <a:ext cx="285750" cy="0"/>
          </a:xfrm>
          <a:prstGeom prst="line">
            <a:avLst/>
          </a:prstGeom>
          <a:noFill/>
          <a:ln w="57150">
            <a:solidFill>
              <a:schemeClr val="bg1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425" name="AutoShape 8"/>
          <p:cNvSpPr>
            <a:spLocks/>
          </p:cNvSpPr>
          <p:nvPr/>
        </p:nvSpPr>
        <p:spPr bwMode="auto">
          <a:xfrm>
            <a:off x="2971800" y="1600200"/>
            <a:ext cx="514350" cy="1885950"/>
          </a:xfrm>
          <a:prstGeom prst="leftBrace">
            <a:avLst>
              <a:gd name="adj1" fmla="val 30556"/>
              <a:gd name="adj2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426" name="Line 9"/>
          <p:cNvSpPr>
            <a:spLocks noChangeShapeType="1"/>
          </p:cNvSpPr>
          <p:nvPr/>
        </p:nvSpPr>
        <p:spPr bwMode="auto">
          <a:xfrm flipH="1">
            <a:off x="4171950" y="1828800"/>
            <a:ext cx="514350" cy="0"/>
          </a:xfrm>
          <a:prstGeom prst="line">
            <a:avLst/>
          </a:prstGeom>
          <a:noFill/>
          <a:ln w="57150">
            <a:solidFill>
              <a:schemeClr val="bg1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427" name="Text Box 10"/>
          <p:cNvSpPr txBox="1">
            <a:spLocks noChangeArrowheads="1"/>
          </p:cNvSpPr>
          <p:nvPr/>
        </p:nvSpPr>
        <p:spPr bwMode="auto">
          <a:xfrm>
            <a:off x="4743450" y="2970610"/>
            <a:ext cx="205859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If actual demand is lower than Q, you have excess inventory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>
            <a:off x="4171950" y="3313510"/>
            <a:ext cx="514350" cy="0"/>
          </a:xfrm>
          <a:prstGeom prst="line">
            <a:avLst/>
          </a:prstGeom>
          <a:noFill/>
          <a:ln w="57150">
            <a:solidFill>
              <a:schemeClr val="bg1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429" name="Text Box 12"/>
          <p:cNvSpPr txBox="1">
            <a:spLocks noChangeArrowheads="1"/>
          </p:cNvSpPr>
          <p:nvPr/>
        </p:nvSpPr>
        <p:spPr bwMode="auto">
          <a:xfrm>
            <a:off x="3543300" y="3314700"/>
            <a:ext cx="385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i="1" baseline="-2500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430" name="Text Box 13"/>
          <p:cNvSpPr txBox="1">
            <a:spLocks noChangeArrowheads="1"/>
          </p:cNvSpPr>
          <p:nvPr/>
        </p:nvSpPr>
        <p:spPr bwMode="auto">
          <a:xfrm>
            <a:off x="3543300" y="1371600"/>
            <a:ext cx="385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i="1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83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3" grpId="0"/>
      <p:bldP spid="60426" grpId="0" animBg="1"/>
      <p:bldP spid="60427" grpId="0"/>
      <p:bldP spid="604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The Optimal Q</a:t>
            </a:r>
          </a:p>
        </p:txBody>
      </p:sp>
      <p:sp>
        <p:nvSpPr>
          <p:cNvPr id="61444" name="Text Box 3"/>
          <p:cNvSpPr txBox="1">
            <a:spLocks noChangeArrowheads="1"/>
          </p:cNvSpPr>
          <p:nvPr/>
        </p:nvSpPr>
        <p:spPr bwMode="auto">
          <a:xfrm>
            <a:off x="3417094" y="1487091"/>
            <a:ext cx="1050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G(Q*) = </a:t>
            </a:r>
          </a:p>
        </p:txBody>
      </p:sp>
      <p:sp>
        <p:nvSpPr>
          <p:cNvPr id="61445" name="Text Box 4"/>
          <p:cNvSpPr txBox="1">
            <a:spLocks noChangeArrowheads="1"/>
          </p:cNvSpPr>
          <p:nvPr/>
        </p:nvSpPr>
        <p:spPr bwMode="auto">
          <a:xfrm>
            <a:off x="4514850" y="1315641"/>
            <a:ext cx="346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61446" name="Line 5"/>
          <p:cNvSpPr>
            <a:spLocks noChangeShapeType="1"/>
          </p:cNvSpPr>
          <p:nvPr/>
        </p:nvSpPr>
        <p:spPr bwMode="auto">
          <a:xfrm>
            <a:off x="4429125" y="1657350"/>
            <a:ext cx="542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447" name="Text Box 6"/>
          <p:cNvSpPr txBox="1">
            <a:spLocks noChangeArrowheads="1"/>
          </p:cNvSpPr>
          <p:nvPr/>
        </p:nvSpPr>
        <p:spPr bwMode="auto">
          <a:xfrm>
            <a:off x="4367213" y="1600200"/>
            <a:ext cx="771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o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 + 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61448" name="Text Box 7"/>
          <p:cNvSpPr txBox="1">
            <a:spLocks noChangeArrowheads="1"/>
          </p:cNvSpPr>
          <p:nvPr/>
        </p:nvSpPr>
        <p:spPr bwMode="auto">
          <a:xfrm>
            <a:off x="2228850" y="1085850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 General</a:t>
            </a:r>
          </a:p>
        </p:txBody>
      </p:sp>
      <p:sp>
        <p:nvSpPr>
          <p:cNvPr id="61449" name="Text Box 8"/>
          <p:cNvSpPr txBox="1">
            <a:spLocks noChangeArrowheads="1"/>
          </p:cNvSpPr>
          <p:nvPr/>
        </p:nvSpPr>
        <p:spPr bwMode="auto">
          <a:xfrm>
            <a:off x="2171700" y="2171700"/>
            <a:ext cx="2557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For Normal Distribution</a:t>
            </a: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3200400" y="2740819"/>
            <a:ext cx="437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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(</a:t>
            </a:r>
          </a:p>
        </p:txBody>
      </p:sp>
      <p:sp>
        <p:nvSpPr>
          <p:cNvPr id="61451" name="Text Box 10"/>
          <p:cNvSpPr txBox="1">
            <a:spLocks noChangeArrowheads="1"/>
          </p:cNvSpPr>
          <p:nvPr/>
        </p:nvSpPr>
        <p:spPr bwMode="auto">
          <a:xfrm>
            <a:off x="3501629" y="2571750"/>
            <a:ext cx="8370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Q*- D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61452" name="Line 11"/>
          <p:cNvSpPr>
            <a:spLocks noChangeShapeType="1"/>
          </p:cNvSpPr>
          <p:nvPr/>
        </p:nvSpPr>
        <p:spPr bwMode="auto">
          <a:xfrm>
            <a:off x="3629025" y="2913460"/>
            <a:ext cx="542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453" name="Text Box 12"/>
          <p:cNvSpPr txBox="1">
            <a:spLocks noChangeArrowheads="1"/>
          </p:cNvSpPr>
          <p:nvPr/>
        </p:nvSpPr>
        <p:spPr bwMode="auto">
          <a:xfrm>
            <a:off x="3694510" y="2856310"/>
            <a:ext cx="4106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D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61454" name="Text Box 13"/>
          <p:cNvSpPr txBox="1">
            <a:spLocks noChangeArrowheads="1"/>
          </p:cNvSpPr>
          <p:nvPr/>
        </p:nvSpPr>
        <p:spPr bwMode="auto">
          <a:xfrm>
            <a:off x="4743450" y="2571750"/>
            <a:ext cx="346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61455" name="Line 14"/>
          <p:cNvSpPr>
            <a:spLocks noChangeShapeType="1"/>
          </p:cNvSpPr>
          <p:nvPr/>
        </p:nvSpPr>
        <p:spPr bwMode="auto">
          <a:xfrm>
            <a:off x="4657725" y="2913460"/>
            <a:ext cx="542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456" name="Text Box 15"/>
          <p:cNvSpPr txBox="1">
            <a:spLocks noChangeArrowheads="1"/>
          </p:cNvSpPr>
          <p:nvPr/>
        </p:nvSpPr>
        <p:spPr bwMode="auto">
          <a:xfrm>
            <a:off x="4595813" y="2856310"/>
            <a:ext cx="771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o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 + c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sp>
        <p:nvSpPr>
          <p:cNvPr id="61457" name="Text Box 16"/>
          <p:cNvSpPr txBox="1">
            <a:spLocks noChangeArrowheads="1"/>
          </p:cNvSpPr>
          <p:nvPr/>
        </p:nvSpPr>
        <p:spPr bwMode="auto">
          <a:xfrm>
            <a:off x="4182667" y="2746772"/>
            <a:ext cx="524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Symbol" pitchFamily="18" charset="2"/>
              </a:rPr>
              <a:t>) =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458" name="Text Box 17"/>
          <p:cNvSpPr txBox="1">
            <a:spLocks noChangeArrowheads="1"/>
          </p:cNvSpPr>
          <p:nvPr/>
        </p:nvSpPr>
        <p:spPr bwMode="auto">
          <a:xfrm>
            <a:off x="2228851" y="3257551"/>
            <a:ext cx="543129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>
                <a:solidFill>
                  <a:schemeClr val="bg1">
                    <a:lumMod val="50000"/>
                  </a:schemeClr>
                </a:solidFill>
              </a:rPr>
              <a:t>To solve:</a:t>
            </a:r>
          </a:p>
          <a:p>
            <a:r>
              <a:rPr lang="en-US" sz="1500">
                <a:solidFill>
                  <a:schemeClr val="bg1">
                    <a:lumMod val="50000"/>
                  </a:schemeClr>
                </a:solidFill>
              </a:rPr>
              <a:t>1. Solve right hand side of equation</a:t>
            </a:r>
          </a:p>
          <a:p>
            <a:r>
              <a:rPr lang="en-US" sz="1500">
                <a:solidFill>
                  <a:schemeClr val="bg1">
                    <a:lumMod val="50000"/>
                  </a:schemeClr>
                </a:solidFill>
              </a:rPr>
              <a:t>2. Using number from step 1, look up value in standard </a:t>
            </a:r>
          </a:p>
          <a:p>
            <a:r>
              <a:rPr lang="en-US" sz="1500">
                <a:solidFill>
                  <a:schemeClr val="bg1">
                    <a:lumMod val="50000"/>
                  </a:schemeClr>
                </a:solidFill>
              </a:rPr>
              <a:t>   normal table</a:t>
            </a:r>
          </a:p>
          <a:p>
            <a:r>
              <a:rPr lang="en-US" sz="1500">
                <a:solidFill>
                  <a:schemeClr val="bg1">
                    <a:lumMod val="50000"/>
                  </a:schemeClr>
                </a:solidFill>
              </a:rPr>
              <a:t>3. Solve value inside of parenthesis for value found in step #2</a:t>
            </a:r>
          </a:p>
        </p:txBody>
      </p:sp>
      <p:sp>
        <p:nvSpPr>
          <p:cNvPr id="61459" name="Text Box 18"/>
          <p:cNvSpPr txBox="1">
            <a:spLocks noChangeArrowheads="1"/>
          </p:cNvSpPr>
          <p:nvPr/>
        </p:nvSpPr>
        <p:spPr bwMode="auto">
          <a:xfrm>
            <a:off x="5657850" y="1085851"/>
            <a:ext cx="205859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35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News Vendor Model’s critical ratio</a:t>
            </a:r>
          </a:p>
        </p:txBody>
      </p:sp>
      <p:sp>
        <p:nvSpPr>
          <p:cNvPr id="61460" name="Line 19"/>
          <p:cNvSpPr>
            <a:spLocks noChangeShapeType="1"/>
          </p:cNvSpPr>
          <p:nvPr/>
        </p:nvSpPr>
        <p:spPr bwMode="auto">
          <a:xfrm flipH="1">
            <a:off x="5200650" y="1314450"/>
            <a:ext cx="457200" cy="171450"/>
          </a:xfrm>
          <a:prstGeom prst="line">
            <a:avLst/>
          </a:prstGeom>
          <a:noFill/>
          <a:ln w="57150">
            <a:solidFill>
              <a:schemeClr val="bg1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43285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Examples of Revenue Management Popping Up Everywhere</a:t>
            </a:r>
          </a:p>
        </p:txBody>
      </p:sp>
      <p:pic>
        <p:nvPicPr>
          <p:cNvPr id="1026" name="Picture 2" descr="http://www.goodmantheatre.org/img/goodman-theatr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5" y="2387444"/>
            <a:ext cx="3529013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00" y="1662415"/>
            <a:ext cx="2471738" cy="279382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34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Christmas Light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Expected demand  is 10,000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Standard deviation is 1,000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costs you $1 to buy a unit of lights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sell for $2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 the end of the season, you can sell for $0.50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many Christmas Lights should you buy?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 go to the simulation, can you beat your number?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does this tell you about this type of optimization?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if the variability was 3,000 and not 1,000? 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if you sold for $1.50 and they had no resell value?</a:t>
            </a:r>
          </a:p>
        </p:txBody>
      </p:sp>
      <p:pic>
        <p:nvPicPr>
          <p:cNvPr id="6146" name="Picture 2" descr="Christmas Lights Competition | CroppMetcalfe">
            <a:extLst>
              <a:ext uri="{FF2B5EF4-FFF2-40B4-BE49-F238E27FC236}">
                <a16:creationId xmlns:a16="http://schemas.microsoft.com/office/drawing/2014/main" id="{827E67B1-B282-5165-D527-0F89D3C8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52" y="1374606"/>
            <a:ext cx="3768893" cy="25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Newsvendor for Revenue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12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Hotel Revenue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88" y="1195417"/>
            <a:ext cx="3377759" cy="202102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Hotel has 210 rooms available for March 29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classes of customers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Leisure:  $105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Business:  $159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15" y="1936333"/>
            <a:ext cx="5856685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62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you create “barriers” or “fences” between customers?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88" y="1435767"/>
            <a:ext cx="8229600" cy="3154121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Hotel: Book early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Applies to other industries as well.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else?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Weekend stays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Length of contract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Slightly different products or services (software companies charging different maintenance for 5 X 8, 5 x 24 and 7 x 24 service)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Different channels (outlets, on-line, store, 3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party)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71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Many Rooms Do You Protect?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16" y="963201"/>
            <a:ext cx="3930315" cy="38290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many rooms would you protect? (save for the business traveler).  This is 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protection level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amount of rooms you offer the leisure travelers is 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booking limit 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Booking Limit = 1 – Protection Level (in this case)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0CA404-5FAA-48A5-8B39-24B75499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46" y="1645280"/>
            <a:ext cx="4357688" cy="207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169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Think About the Optimization Problem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7" y="1314451"/>
            <a:ext cx="6007894" cy="261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28951" y="4114800"/>
            <a:ext cx="21178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What does this depend 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0972" y="4509069"/>
            <a:ext cx="3265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Difference in price and chance of selling out</a:t>
            </a:r>
          </a:p>
        </p:txBody>
      </p:sp>
    </p:spTree>
    <p:extLst>
      <p:ext uri="{BB962C8B-B14F-4D97-AF65-F5344CB8AC3E}">
        <p14:creationId xmlns:p14="http://schemas.microsoft.com/office/powerpoint/2010/main" val="25087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How to Think About the Optimization Problem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44" y="907257"/>
            <a:ext cx="3650456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2814637"/>
            <a:ext cx="24717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1801" y="2523351"/>
            <a:ext cx="30551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Expected Value of protecting Q+1 Rooms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00437"/>
            <a:ext cx="2331625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0520" y="4351614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9008" y="4501655"/>
            <a:ext cx="224612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>
                    <a:lumMod val="50000"/>
                  </a:schemeClr>
                </a:solidFill>
              </a:rPr>
              <a:t>Note:  There is a missing equal sign in the paper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4451" y="36004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To lower </a:t>
            </a:r>
            <a:r>
              <a:rPr lang="en-US" sz="1350" b="1" i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 Q (and sell 1 more discounted room), we need to ensure that the expected value of Q+1 is less than $105</a:t>
            </a:r>
          </a:p>
        </p:txBody>
      </p:sp>
    </p:spTree>
    <p:extLst>
      <p:ext uri="{BB962C8B-B14F-4D97-AF65-F5344CB8AC3E}">
        <p14:creationId xmlns:p14="http://schemas.microsoft.com/office/powerpoint/2010/main" val="3998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364" y="1907005"/>
            <a:ext cx="3938337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Cumulative Demand Table- Demand At Full Rate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23D110-AFDA-4334-9CD9-D4411618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1397"/>
            <a:ext cx="3017920" cy="456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511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88" y="105951"/>
            <a:ext cx="4236012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Solving The Hotel Problem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4541" y="1810252"/>
            <a:ext cx="3498912" cy="302895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We now scan from the top of the table down until we find the first value with a cumulative probability greater than 0.339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Levels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Protection = 79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Booking Limit= 210-79 = 131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68" y="1246925"/>
            <a:ext cx="2836069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5A7242F-FC07-0A21-A2BB-BE65D9EE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1397"/>
            <a:ext cx="3017920" cy="456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 bwMode="auto">
          <a:xfrm rot="10800000">
            <a:off x="7392401" y="2539267"/>
            <a:ext cx="857250" cy="55024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88" y="105951"/>
            <a:ext cx="4159217" cy="85725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Solving The Hotel Problem- more insight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6568" y="2194211"/>
            <a:ext cx="4278637" cy="3028950"/>
          </a:xfrm>
        </p:spPr>
        <p:txBody>
          <a:bodyPr>
            <a:norm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Levels</a:t>
            </a:r>
          </a:p>
          <a:p>
            <a:pPr lvl="1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Protection = 79</a:t>
            </a:r>
          </a:p>
          <a:p>
            <a:pPr lvl="1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Booking Limit= 210-79 = 131</a:t>
            </a:r>
          </a:p>
          <a:p>
            <a:pPr lvl="1"/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If we lower to 78 (sell another discount room) …</a:t>
            </a:r>
          </a:p>
          <a:p>
            <a:pPr lvl="1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(1-F(78)*159 = (1-.285)*159 = 113 (which is better than 105)  (this is the expected value of selling the 78</a:t>
            </a:r>
            <a:r>
              <a:rPr lang="en-US" sz="105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 room, so you still could sell 1 more and be better than 105)</a:t>
            </a:r>
          </a:p>
          <a:p>
            <a:pPr lvl="1"/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If we raise it to 80 (and try to sell another business room)…</a:t>
            </a:r>
          </a:p>
          <a:p>
            <a:pPr lvl="1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(1-F(80)*159 = (1-.374)*159 = 99.53 (which is worse than $105)</a:t>
            </a:r>
          </a:p>
          <a:p>
            <a:pPr lvl="1"/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428" y="1268256"/>
            <a:ext cx="2836069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103" y="1008292"/>
            <a:ext cx="1220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“Critical Ratio”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94" y="1895297"/>
            <a:ext cx="24717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83047" y="1635537"/>
            <a:ext cx="2288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Expected Value of Q+1 Rooms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7A504E-6E83-F3E4-581E-39DB9E1A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1397"/>
            <a:ext cx="3017920" cy="456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4">
            <a:extLst>
              <a:ext uri="{FF2B5EF4-FFF2-40B4-BE49-F238E27FC236}">
                <a16:creationId xmlns:a16="http://schemas.microsoft.com/office/drawing/2014/main" id="{53801A88-1BBC-6DD6-28FD-F745B497A7FD}"/>
              </a:ext>
            </a:extLst>
          </p:cNvPr>
          <p:cNvSpPr/>
          <p:nvPr/>
        </p:nvSpPr>
        <p:spPr bwMode="auto">
          <a:xfrm rot="10800000">
            <a:off x="7392401" y="2539267"/>
            <a:ext cx="857250" cy="55024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3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Examples of Revenue Management Popping Up Everywhere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2102" y="4572000"/>
            <a:ext cx="56845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http://www.chicagotribune.com/business/ct-biz-0512-stub-hub--20130512,0,3675593.story</a:t>
            </a:r>
            <a:endParaRPr lang="en-US" sz="10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1" y="2371122"/>
            <a:ext cx="4657725" cy="9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78" y="2005333"/>
            <a:ext cx="3061097" cy="241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32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78" y="105951"/>
            <a:ext cx="8834862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General Problem:  Expected Marginal Seat Revenue (EMSR)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9074" y="1314450"/>
            <a:ext cx="4448676" cy="3829050"/>
          </a:xfrm>
        </p:spPr>
        <p:txBody>
          <a:bodyPr>
            <a:norm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This problem generalizes to the newsvendor problem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We start with our critical ratio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B = H-L (what you lose by not selling the high price room)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C = L (what you lose by not selling at the low price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Note that the formula at the top, the order the that values are entered for the denominator is reversed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Solve this like the newsvendor model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143001"/>
            <a:ext cx="2678906" cy="65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114550"/>
            <a:ext cx="2271713" cy="69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4900" y="2914650"/>
            <a:ext cx="2753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C- overage penalty (what you could have received from selling low price)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B- Underage penalty (extra lost by not selling a high price room)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r-H and r-L are the High and Low price</a:t>
            </a:r>
          </a:p>
        </p:txBody>
      </p:sp>
    </p:spTree>
    <p:extLst>
      <p:ext uri="{BB962C8B-B14F-4D97-AF65-F5344CB8AC3E}">
        <p14:creationId xmlns:p14="http://schemas.microsoft.com/office/powerpoint/2010/main" val="1891880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Overbooking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88" y="1195417"/>
            <a:ext cx="8229600" cy="1852583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Let’s say this hotel has the following no-shows: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Average:  20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Standard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 10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Assume normal distribution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they overbook – what is C (overage penalty) and B (underage penalty)?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costs them $300 to bump someone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They gain additional $105 (they would have at least gotten this)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8944" y="3219957"/>
            <a:ext cx="256460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C- overage penalty (In this case, the penalty is $300, why?)</a:t>
            </a:r>
          </a:p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B- Underage penalty (in this case, it is $105, the cost of leisure room, why?)</a:t>
            </a:r>
          </a:p>
        </p:txBody>
      </p:sp>
    </p:spTree>
    <p:extLst>
      <p:ext uri="{BB962C8B-B14F-4D97-AF65-F5344CB8AC3E}">
        <p14:creationId xmlns:p14="http://schemas.microsoft.com/office/powerpoint/2010/main" val="7401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Solving Overbooking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14450"/>
            <a:ext cx="1378744" cy="63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94" y="2239566"/>
            <a:ext cx="2386013" cy="66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38063" y="3486150"/>
            <a:ext cx="4197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=NORMINV(0.2592,20,10) = 13.5 , (we round to 13 or 14)</a:t>
            </a:r>
          </a:p>
        </p:txBody>
      </p:sp>
    </p:spTree>
    <p:extLst>
      <p:ext uri="{BB962C8B-B14F-4D97-AF65-F5344CB8AC3E}">
        <p14:creationId xmlns:p14="http://schemas.microsoft.com/office/powerpoint/2010/main" val="6590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Early Version of Revenue Management:</a:t>
            </a:r>
            <a:br>
              <a:rPr lang="en-US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Littlewood’s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DDB4D-7A9E-4CCF-914E-8E41E848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7" y="2900613"/>
            <a:ext cx="2551546" cy="14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7D49A3-8E59-474E-8264-433DFB87D542}"/>
              </a:ext>
            </a:extLst>
          </p:cNvPr>
          <p:cNvSpPr/>
          <p:nvPr/>
        </p:nvSpPr>
        <p:spPr>
          <a:xfrm>
            <a:off x="2514600" y="4457700"/>
            <a:ext cx="44577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https://en.wikipedia.org/wiki/Littlewood%27s_rule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4A7FB-0ECF-47A7-BF33-DDCBA544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1717561"/>
            <a:ext cx="3325697" cy="992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E78DEE-1D74-4B81-8566-211FAD5F0EEF}"/>
              </a:ext>
            </a:extLst>
          </p:cNvPr>
          <p:cNvSpPr txBox="1"/>
          <p:nvPr/>
        </p:nvSpPr>
        <p:spPr>
          <a:xfrm>
            <a:off x="2514600" y="1337016"/>
            <a:ext cx="4062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Two seat class model, with an overall capacity</a:t>
            </a:r>
          </a:p>
        </p:txBody>
      </p:sp>
    </p:spTree>
    <p:extLst>
      <p:ext uri="{BB962C8B-B14F-4D97-AF65-F5344CB8AC3E}">
        <p14:creationId xmlns:p14="http://schemas.microsoft.com/office/powerpoint/2010/main" val="3323617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Revenue Management at American Airlines</a:t>
            </a:r>
          </a:p>
        </p:txBody>
      </p:sp>
      <p:sp>
        <p:nvSpPr>
          <p:cNvPr id="237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988" y="1106905"/>
            <a:ext cx="8229600" cy="282215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Effective use of seat inventory is critical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Once a plane leaves, the empty seat is economically useless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American Airlines has been studying and optimizing this problem since the 1960’s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Saved $1.4B in three years up to 1992 and expect $500M to continue into the future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Not clear if an airline can survive without this capability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Many carriers went out of business when American implemented this system, picking off the low fare customers while maintaining the high revenue customers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Huge optimization problem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(Must be split up)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istory of American Airlines − Customer service − American Airlines">
            <a:extLst>
              <a:ext uri="{FF2B5EF4-FFF2-40B4-BE49-F238E27FC236}">
                <a16:creationId xmlns:a16="http://schemas.microsoft.com/office/drawing/2014/main" id="{836EECFF-7A88-460B-3F32-FBD9D863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15" y="3424989"/>
            <a:ext cx="5785285" cy="17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0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6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6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6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6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Components of Airline Revenue Management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Overbooking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Determining the number of extra seats to actually sell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Typically, 50% of all reservations are no-shows or cancellations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Without overbooking, 15% of seats would be empty, versus 3% (older data)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Discount Allocation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Determining how many discount fares to offer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Trading off filling up the plane versus waiting for the last minute for the high-paying customers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Traffic Management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Managing the hub and spoke system</a:t>
            </a:r>
          </a:p>
        </p:txBody>
      </p:sp>
    </p:spTree>
    <p:extLst>
      <p:ext uri="{BB962C8B-B14F-4D97-AF65-F5344CB8AC3E}">
        <p14:creationId xmlns:p14="http://schemas.microsoft.com/office/powerpoint/2010/main" val="25758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7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77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77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77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1ADD-1770-4240-BD2A-3335B6BE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Changing Economics of Overbooking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4A2BE-B278-4F00-8A05-068062550268}"/>
              </a:ext>
            </a:extLst>
          </p:cNvPr>
          <p:cNvSpPr txBox="1"/>
          <p:nvPr/>
        </p:nvSpPr>
        <p:spPr>
          <a:xfrm flipH="1">
            <a:off x="4380653" y="864827"/>
            <a:ext cx="231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Costs may be higher than you think….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8195-596D-44CC-9A5D-7163B1D2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1" y="3703323"/>
            <a:ext cx="6590279" cy="1410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6E06A-0EA9-4E51-A7B3-05BE9CA843AD}"/>
              </a:ext>
            </a:extLst>
          </p:cNvPr>
          <p:cNvSpPr txBox="1"/>
          <p:nvPr/>
        </p:nvSpPr>
        <p:spPr>
          <a:xfrm>
            <a:off x="4380653" y="1556087"/>
            <a:ext cx="2316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Even without this, overbooking was losing out– cancellation fees can make the airline care a little less if you show up.</a:t>
            </a:r>
          </a:p>
        </p:txBody>
      </p:sp>
      <p:pic>
        <p:nvPicPr>
          <p:cNvPr id="1026" name="Picture 2" descr="United CEO Apologizes to Passenger Pulled From Plane - WSJ">
            <a:extLst>
              <a:ext uri="{FF2B5EF4-FFF2-40B4-BE49-F238E27FC236}">
                <a16:creationId xmlns:a16="http://schemas.microsoft.com/office/drawing/2014/main" id="{13B38AAE-989F-40FB-8F38-BA5AC901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415" y="905253"/>
            <a:ext cx="1516046" cy="269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Implementing at American Airlines– Highly Automated System and Part of IT Strategy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7221" y="1305426"/>
            <a:ext cx="7050505" cy="38290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Requires a detailed system to track seats available at any point in time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Must be able to handle 50,000 price changes a day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Must make most decisions automatically, flagging only the exceptions</a:t>
            </a:r>
          </a:p>
          <a:p>
            <a:pPr>
              <a:buFont typeface="Wingdings" pitchFamily="2" charset="2"/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59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Let’s Explore How the Yield Management Optimization Problem Works For an Airline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Simple model:  3 time periods, high payers come later, focus on one class of travelers (coach) with a known number of seats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Key inputs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Expected sales at a given price for a given time period (a demand curve)</a:t>
            </a:r>
          </a:p>
          <a:p>
            <a:pPr lvl="1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Key decision variable and what these decision variables do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Prices for period 1, 2, and 3  (all picked at the same time)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price for period 1 should sell some seats, leaving enough for periods 2 and 3 and so on….</a:t>
            </a:r>
          </a:p>
          <a:p>
            <a:pPr lvl="1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50" dirty="0">
                <a:solidFill>
                  <a:schemeClr val="bg1">
                    <a:lumMod val="50000"/>
                  </a:schemeClr>
                </a:solidFill>
              </a:rPr>
              <a:t>How do you implement– what do you do at the end of period 1?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Determine seats available, and then pick the new prices for periods 2 and 3</a:t>
            </a:r>
          </a:p>
          <a:p>
            <a:pPr lvl="1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What makes it harder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 have different probabilities for different demands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More than 3 time periods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 can change the number of seats we offer on a leg (at a cost)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 have different types of seats (First, Business, Coach)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…The Other Side of Airline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Farecast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(was part of Bing, Microsoft shut down the service)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Collected airfare rates over time for different legs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 predictive models to determine if a price was likely to increase or decrease over time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Told the consumer if they should buy or wait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Claimed to be correct 75% of the time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book didn’t say, but how would the airlines react?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6404" y="4532352"/>
            <a:ext cx="469391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Source:  Big Data: A Revolution That Will Transform How We Live, Work, and Think</a:t>
            </a:r>
            <a:endParaRPr lang="en-US" sz="1050" dirty="0"/>
          </a:p>
          <a:p>
            <a:r>
              <a:rPr lang="en-US" sz="1050" dirty="0"/>
              <a:t>By  </a:t>
            </a:r>
            <a:r>
              <a:rPr lang="en-US" sz="1050" dirty="0">
                <a:hlinkClick r:id="rId3"/>
              </a:rPr>
              <a:t>Viktor Mayer-</a:t>
            </a:r>
            <a:r>
              <a:rPr lang="en-US" sz="1050" dirty="0" err="1">
                <a:hlinkClick r:id="rId3"/>
              </a:rPr>
              <a:t>Schonberger</a:t>
            </a:r>
            <a:r>
              <a:rPr lang="en-US" sz="1050" dirty="0"/>
              <a:t>, </a:t>
            </a:r>
            <a:r>
              <a:rPr lang="en-US" sz="1050" dirty="0">
                <a:hlinkClick r:id="rId4"/>
              </a:rPr>
              <a:t>Kenneth </a:t>
            </a:r>
            <a:r>
              <a:rPr lang="en-US" sz="1050" dirty="0" err="1">
                <a:hlinkClick r:id="rId4"/>
              </a:rPr>
              <a:t>Niel</a:t>
            </a:r>
            <a:r>
              <a:rPr lang="en-US" sz="1050" dirty="0">
                <a:hlinkClick r:id="rId4"/>
              </a:rPr>
              <a:t> </a:t>
            </a:r>
            <a:r>
              <a:rPr lang="en-US" sz="1050" dirty="0" err="1">
                <a:hlinkClick r:id="rId4"/>
              </a:rPr>
              <a:t>Cukier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097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24D-9BFF-40BA-99C4-2C812B4D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 Foods Sees Pricing as a Key Advantage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19CE5-6DAB-4147-845B-86CF2DC5FD28}"/>
              </a:ext>
            </a:extLst>
          </p:cNvPr>
          <p:cNvSpPr/>
          <p:nvPr/>
        </p:nvSpPr>
        <p:spPr>
          <a:xfrm>
            <a:off x="1485900" y="4459969"/>
            <a:ext cx="65151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https://seekingalpha.com/article/4157154-us-foods-usfd-investor-presentation-slideshow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AFCB6-CBEB-4EBE-8AC8-8941137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86" y="1562731"/>
            <a:ext cx="3921428" cy="22571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488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35988" y="113972"/>
            <a:ext cx="8229600" cy="85725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Harrah’s– Another Example Of a Company Excelling at Analytics</a:t>
            </a:r>
          </a:p>
        </p:txBody>
      </p:sp>
      <p:sp>
        <p:nvSpPr>
          <p:cNvPr id="237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988" y="1548343"/>
            <a:ext cx="8229600" cy="339447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Detailed use of the Loyalty Card program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Marketing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Reservations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Real-time decisions when you are on a losing streak</a:t>
            </a:r>
          </a:p>
          <a:p>
            <a:pPr lvl="1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arrah's Metropolis Hotel &amp; Casino: 2017 Room Prices, Deals &amp; Reviews ...">
            <a:extLst>
              <a:ext uri="{FF2B5EF4-FFF2-40B4-BE49-F238E27FC236}">
                <a16:creationId xmlns:a16="http://schemas.microsoft.com/office/drawing/2014/main" id="{57B7DE53-D800-EED5-BB7C-F75BAADD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74" y="3442099"/>
            <a:ext cx="2380164" cy="158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6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7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7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Example of Revenue Management at a Harrah’s Hotel</a:t>
            </a:r>
          </a:p>
        </p:txBody>
      </p:sp>
      <p:sp>
        <p:nvSpPr>
          <p:cNvPr id="238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988" y="1195417"/>
            <a:ext cx="6016686" cy="3394472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booking a hotel room, what potential revenue number should Harrah’s use?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Net amount the customer spends on gambling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what way are the interests of the best customers aligned with the interest of Harrah’s?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Biggest spenders want the best offers--- Harrah’s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they do it?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Segment the customers into expected profitability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Forecast demand by segment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Reserve enough rooms for the highest segment customers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Buy nearby rooms for other customers (as needed), if their expected profit exceeds the cost of the room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F7B67-D908-F91B-BD27-84F227F2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59" y="1195417"/>
            <a:ext cx="2731652" cy="18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8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8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8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8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80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80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B868-6DBA-A190-49DF-34FEB0A7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 of Section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320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24D-9BFF-40BA-99C4-2C812B4D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 Foods Sees Pricing as a Key Advantage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19CE5-6DAB-4147-845B-86CF2DC5FD28}"/>
              </a:ext>
            </a:extLst>
          </p:cNvPr>
          <p:cNvSpPr/>
          <p:nvPr/>
        </p:nvSpPr>
        <p:spPr>
          <a:xfrm>
            <a:off x="1485900" y="4459969"/>
            <a:ext cx="65151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https://seekingalpha.com/article/4157154-us-foods-usfd-investor-presentation-slideshow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55A04-D691-4264-AC32-A6B34A41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418634"/>
            <a:ext cx="4000000" cy="23714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48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31304</TotalTime>
  <Words>4256</Words>
  <Application>Microsoft Office PowerPoint</Application>
  <PresentationFormat>On-screen Show (16:9)</PresentationFormat>
  <Paragraphs>516</Paragraphs>
  <Slides>82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Arial</vt:lpstr>
      <vt:lpstr>Calibri</vt:lpstr>
      <vt:lpstr>Calibri Light</vt:lpstr>
      <vt:lpstr>Century Gothic</vt:lpstr>
      <vt:lpstr>Comic Sans MS</vt:lpstr>
      <vt:lpstr>Gabriola</vt:lpstr>
      <vt:lpstr>Tahoma</vt:lpstr>
      <vt:lpstr>Times New Roman</vt:lpstr>
      <vt:lpstr>TimesNewRomanPS-BoldMT</vt:lpstr>
      <vt:lpstr>TimesNewRomanPSMT</vt:lpstr>
      <vt:lpstr>Wingdings</vt:lpstr>
      <vt:lpstr>Office Theme</vt:lpstr>
      <vt:lpstr>Revenue Management and  Price Optimization</vt:lpstr>
      <vt:lpstr>PowerPoint Presentation</vt:lpstr>
      <vt:lpstr>5-Day, 2-People, All-Inclusive, Luxury Cruise to Exotic Island</vt:lpstr>
      <vt:lpstr>Key Take-Aways from the Game?</vt:lpstr>
      <vt:lpstr>Pricing is an interesting field</vt:lpstr>
      <vt:lpstr>Examples of Revenue Management Popping Up Everywhere</vt:lpstr>
      <vt:lpstr>Examples of Revenue Management Popping Up Everywhere</vt:lpstr>
      <vt:lpstr>US Foods Sees Pricing as a Key Advantage</vt:lpstr>
      <vt:lpstr>US Foods Sees Pricing as a Key Advantage</vt:lpstr>
      <vt:lpstr>Revenue Management</vt:lpstr>
      <vt:lpstr>Price Optimization</vt:lpstr>
      <vt:lpstr>Pricing Models- Advanced (Not covered in class)</vt:lpstr>
      <vt:lpstr>Pricing Models- Advanced (not covered in class)</vt:lpstr>
      <vt:lpstr>Pricing Models Formulation</vt:lpstr>
      <vt:lpstr>Optimal price </vt:lpstr>
      <vt:lpstr>Pricing Tools and Forecasting– We’ll Summarize this 1-hour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from another Flash Sale Retailer</vt:lpstr>
      <vt:lpstr>Example from another Flash Sale Retailer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 vs Exploit</vt:lpstr>
      <vt:lpstr>PowerPoint Presentation</vt:lpstr>
      <vt:lpstr>PowerPoint Presentation</vt:lpstr>
      <vt:lpstr>Logistic Regression Applications:  3PL Broker</vt:lpstr>
      <vt:lpstr>Logistic Regression Applications:  3PL Broker</vt:lpstr>
      <vt:lpstr>Logistic Regression Applications:  3PL Broker</vt:lpstr>
      <vt:lpstr>Logistic Regression Applications:  3PL Broker– What solution looks like</vt:lpstr>
      <vt:lpstr>Translating Logistic Regression to a MIP</vt:lpstr>
      <vt:lpstr>Translating Logistic Regression to a MIP</vt:lpstr>
      <vt:lpstr>Translating Logistic Regression to a MIP</vt:lpstr>
      <vt:lpstr>Revenue Management</vt:lpstr>
      <vt:lpstr>What Industry Characteristics Would Make Yield Management Work?</vt:lpstr>
      <vt:lpstr>Other Examples of Yield Management</vt:lpstr>
      <vt:lpstr>Marriott- early yield management</vt:lpstr>
      <vt:lpstr>Background You Should Know: Newsvendor Model</vt:lpstr>
      <vt:lpstr>If you like to learn through corny song parodies,  this might be the nerdiest thing you watch this Quarter…</vt:lpstr>
      <vt:lpstr>News Vendor Model</vt:lpstr>
      <vt:lpstr>News Vendor Model</vt:lpstr>
      <vt:lpstr>News Vendor Model: Notation</vt:lpstr>
      <vt:lpstr>News Vendor Model: What Can Happen</vt:lpstr>
      <vt:lpstr>The Optimal Q</vt:lpstr>
      <vt:lpstr>Christmas Light Example</vt:lpstr>
      <vt:lpstr>Newsvendor for Revenue Management</vt:lpstr>
      <vt:lpstr>Hotel Revenue Management</vt:lpstr>
      <vt:lpstr>How do you create “barriers” or “fences” between customers?</vt:lpstr>
      <vt:lpstr>How Many Rooms Do You Protect?</vt:lpstr>
      <vt:lpstr>How to Think About the Optimization Problem</vt:lpstr>
      <vt:lpstr>How to Think About the Optimization Problem</vt:lpstr>
      <vt:lpstr>Cumulative Demand Table- Demand At Full Rate</vt:lpstr>
      <vt:lpstr>Solving The Hotel Problem</vt:lpstr>
      <vt:lpstr>Solving The Hotel Problem- more insight</vt:lpstr>
      <vt:lpstr>The General Problem:  Expected Marginal Seat Revenue (EMSR)</vt:lpstr>
      <vt:lpstr>Overbooking</vt:lpstr>
      <vt:lpstr>Solving Overbooking</vt:lpstr>
      <vt:lpstr>Early Version of Revenue Management: Littlewood’s Rule</vt:lpstr>
      <vt:lpstr>Revenue Management at American Airlines</vt:lpstr>
      <vt:lpstr>Components of Airline Revenue Management</vt:lpstr>
      <vt:lpstr>Changing Economics of Overbooking</vt:lpstr>
      <vt:lpstr>Implementing at American Airlines– Highly Automated System and Part of IT Strategy</vt:lpstr>
      <vt:lpstr>Let’s Explore How the Yield Management Optimization Problem Works For an Airline</vt:lpstr>
      <vt:lpstr>…The Other Side of Airline Pricing</vt:lpstr>
      <vt:lpstr>Harrah’s– Another Example Of a Company Excelling at Analytics</vt:lpstr>
      <vt:lpstr>Example of Revenue Management at a Harrah’s Hotel</vt:lpstr>
      <vt:lpstr>End of Section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 Watson</cp:lastModifiedBy>
  <cp:revision>162</cp:revision>
  <dcterms:created xsi:type="dcterms:W3CDTF">2015-07-21T16:44:10Z</dcterms:created>
  <dcterms:modified xsi:type="dcterms:W3CDTF">2023-10-31T17:44:13Z</dcterms:modified>
</cp:coreProperties>
</file>